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259" r:id="rId3"/>
    <p:sldId id="263" r:id="rId4"/>
    <p:sldId id="264" r:id="rId5"/>
    <p:sldId id="260" r:id="rId6"/>
    <p:sldId id="262" r:id="rId7"/>
    <p:sldId id="256" r:id="rId8"/>
    <p:sldId id="258" r:id="rId9"/>
    <p:sldId id="261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57" r:id="rId19"/>
    <p:sldId id="268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7" r:id="rId35"/>
    <p:sldId id="298" r:id="rId36"/>
    <p:sldId id="299" r:id="rId37"/>
  </p:sldIdLst>
  <p:sldSz cx="6858000" cy="12192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2774" y="34"/>
      </p:cViewPr>
      <p:guideLst>
        <p:guide orient="horz" pos="3817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4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0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6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51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3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1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1BB4-7E6B-4912-94F0-2261B0DD6DC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BECA2-A0E3-4FA0-8258-05FCFF826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8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8000" b="1" dirty="0" smtClean="0"/>
              <a:t>MMT </a:t>
            </a:r>
          </a:p>
          <a:p>
            <a:pPr marL="0" indent="0" algn="ctr">
              <a:buNone/>
            </a:pPr>
            <a:r>
              <a:rPr lang="sr-Latn-RS" sz="8000" b="1" dirty="0" smtClean="0"/>
              <a:t>21 </a:t>
            </a:r>
          </a:p>
          <a:p>
            <a:pPr marL="0" indent="0" algn="ctr">
              <a:buNone/>
            </a:pPr>
            <a:r>
              <a:rPr lang="sr-Latn-RS" sz="8000" b="1" dirty="0" smtClean="0"/>
              <a:t>REŠENJA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26357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" y="649114"/>
            <a:ext cx="6472990" cy="23565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9</a:t>
            </a:r>
            <a:r>
              <a:rPr lang="sr-Latn-RS" b="1" dirty="0" smtClean="0"/>
              <a:t>. </a:t>
            </a:r>
            <a:r>
              <a:rPr lang="en-US" b="1" dirty="0" smtClean="0"/>
              <a:t>Na </a:t>
            </a:r>
            <a:r>
              <a:rPr lang="en-US" b="1" dirty="0" err="1"/>
              <a:t>slici</a:t>
            </a:r>
            <a:r>
              <a:rPr lang="en-US" b="1" dirty="0"/>
              <a:t> je </a:t>
            </a:r>
            <a:r>
              <a:rPr lang="en-US" b="1" dirty="0" err="1"/>
              <a:t>prikazana</a:t>
            </a:r>
            <a:r>
              <a:rPr lang="en-US" b="1" dirty="0"/>
              <a:t> </a:t>
            </a:r>
            <a:r>
              <a:rPr lang="en-US" b="1" dirty="0" err="1"/>
              <a:t>ilustracija</a:t>
            </a:r>
            <a:r>
              <a:rPr lang="en-US" b="1" dirty="0"/>
              <a:t> </a:t>
            </a:r>
            <a:r>
              <a:rPr lang="en-US" b="1" dirty="0" err="1"/>
              <a:t>vozila</a:t>
            </a:r>
            <a:r>
              <a:rPr lang="en-US" b="1" dirty="0"/>
              <a:t> </a:t>
            </a:r>
            <a:r>
              <a:rPr lang="en-US" b="1" dirty="0" err="1"/>
              <a:t>pomoću</a:t>
            </a:r>
            <a:r>
              <a:rPr lang="en-US" b="1" dirty="0"/>
              <a:t> </a:t>
            </a:r>
            <a:r>
              <a:rPr lang="en-US" b="1" dirty="0" err="1" smtClean="0"/>
              <a:t>kojega</a:t>
            </a:r>
            <a:r>
              <a:rPr lang="sr-Latn-RS" b="1" dirty="0" smtClean="0"/>
              <a:t> naučnici </a:t>
            </a:r>
            <a:r>
              <a:rPr lang="en-US" b="1" dirty="0" err="1" smtClean="0"/>
              <a:t>istražuju</a:t>
            </a:r>
            <a:r>
              <a:rPr lang="en-US" b="1" dirty="0" smtClean="0"/>
              <a:t> planet</a:t>
            </a:r>
            <a:r>
              <a:rPr lang="sr-Latn-RS" b="1" dirty="0" smtClean="0"/>
              <a:t>u koja je četvrta po udaljenosti od Sunca.  </a:t>
            </a:r>
            <a:br>
              <a:rPr lang="sr-Latn-RS" b="1" dirty="0" smtClean="0"/>
            </a:br>
            <a:r>
              <a:rPr lang="sr-Latn-RS" b="1" dirty="0" smtClean="0"/>
              <a:t>Koji od navedenih satelita je satelit te planete 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14" y="9245837"/>
            <a:ext cx="622086" cy="8967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49" y="3176164"/>
            <a:ext cx="6472990" cy="4639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6299" y="8158834"/>
            <a:ext cx="39052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3200" dirty="0" smtClean="0">
                <a:solidFill>
                  <a:srgbClr val="FF0000"/>
                </a:solidFill>
              </a:rPr>
              <a:t>А. </a:t>
            </a:r>
            <a:r>
              <a:rPr lang="it-IT" sz="3200" dirty="0" smtClean="0">
                <a:solidFill>
                  <a:srgbClr val="FF0000"/>
                </a:solidFill>
              </a:rPr>
              <a:t>Deimos</a:t>
            </a:r>
            <a:endParaRPr lang="sr-Cyrl-RS" sz="3200" dirty="0" smtClean="0">
              <a:solidFill>
                <a:srgbClr val="FF0000"/>
              </a:solidFill>
            </a:endParaRPr>
          </a:p>
          <a:p>
            <a:endParaRPr lang="it-IT" sz="3200" dirty="0">
              <a:solidFill>
                <a:srgbClr val="FF0000"/>
              </a:solidFill>
            </a:endParaRPr>
          </a:p>
          <a:p>
            <a:r>
              <a:rPr lang="sr-Cyrl-RS" sz="3200" dirty="0" smtClean="0"/>
              <a:t>Б. </a:t>
            </a:r>
            <a:r>
              <a:rPr lang="it-IT" sz="3200" dirty="0" smtClean="0"/>
              <a:t>Ganimed</a:t>
            </a:r>
            <a:endParaRPr lang="sr-Cyrl-RS" sz="3200" dirty="0" smtClean="0"/>
          </a:p>
          <a:p>
            <a:endParaRPr lang="it-IT" sz="3200" dirty="0"/>
          </a:p>
          <a:p>
            <a:r>
              <a:rPr lang="sr-Cyrl-RS" sz="3200" dirty="0" smtClean="0"/>
              <a:t>В. </a:t>
            </a:r>
            <a:r>
              <a:rPr lang="it-IT" sz="3200" dirty="0" smtClean="0"/>
              <a:t>Io</a:t>
            </a:r>
            <a:endParaRPr lang="sr-Cyrl-RS" sz="3200" dirty="0" smtClean="0"/>
          </a:p>
          <a:p>
            <a:endParaRPr lang="it-IT" sz="3200" dirty="0"/>
          </a:p>
          <a:p>
            <a:r>
              <a:rPr lang="sr-Cyrl-RS" sz="3200" dirty="0" smtClean="0"/>
              <a:t>Г. </a:t>
            </a:r>
            <a:r>
              <a:rPr lang="it-IT" sz="3200" dirty="0" smtClean="0"/>
              <a:t>Titan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339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548" y="310255"/>
            <a:ext cx="5915025" cy="7735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b="1" dirty="0" smtClean="0"/>
              <a:t>1</a:t>
            </a:r>
            <a:r>
              <a:rPr lang="en-US" sz="2800" b="1" dirty="0" smtClean="0"/>
              <a:t>0</a:t>
            </a:r>
            <a:r>
              <a:rPr lang="sr-Cyrl-RS" sz="2800" b="1" dirty="0" smtClean="0"/>
              <a:t>.</a:t>
            </a:r>
            <a:r>
              <a:rPr lang="sr-Cyrl-RS" sz="2400" b="1" dirty="0" smtClean="0"/>
              <a:t>  </a:t>
            </a:r>
            <a:r>
              <a:rPr lang="en-US" sz="3200" b="1" dirty="0" smtClean="0"/>
              <a:t>Na </a:t>
            </a:r>
            <a:r>
              <a:rPr lang="en-US" sz="3200" b="1" dirty="0" err="1"/>
              <a:t>slici</a:t>
            </a:r>
            <a:r>
              <a:rPr lang="en-US" sz="3200" b="1" dirty="0"/>
              <a:t> je </a:t>
            </a:r>
            <a:r>
              <a:rPr lang="en-US" sz="3200" b="1" dirty="0" err="1"/>
              <a:t>prikazan</a:t>
            </a:r>
            <a:r>
              <a:rPr lang="en-US" sz="3200" b="1" dirty="0"/>
              <a:t> </a:t>
            </a:r>
            <a:r>
              <a:rPr lang="en-US" sz="3200" b="1" dirty="0" err="1"/>
              <a:t>prividni</a:t>
            </a:r>
            <a:r>
              <a:rPr lang="en-US" sz="3200" b="1" dirty="0"/>
              <a:t> </a:t>
            </a:r>
            <a:r>
              <a:rPr lang="en-US" sz="3200" b="1" dirty="0" smtClean="0"/>
              <a:t>put</a:t>
            </a:r>
            <a:r>
              <a:rPr lang="sr-Cyrl-RS" sz="3200" b="1" dirty="0" smtClean="0"/>
              <a:t> </a:t>
            </a:r>
            <a:r>
              <a:rPr lang="en-US" sz="3200" b="1" dirty="0" err="1" smtClean="0"/>
              <a:t>Sunca</a:t>
            </a:r>
            <a:r>
              <a:rPr lang="en-US" sz="3200" b="1" dirty="0" smtClean="0"/>
              <a:t> </a:t>
            </a:r>
            <a:r>
              <a:rPr lang="en-US" sz="3200" b="1" dirty="0"/>
              <a:t>na </a:t>
            </a:r>
            <a:r>
              <a:rPr lang="en-US" sz="3200" b="1" dirty="0" err="1"/>
              <a:t>nebeskom</a:t>
            </a:r>
            <a:r>
              <a:rPr lang="en-US" sz="3200" b="1" dirty="0"/>
              <a:t> </a:t>
            </a:r>
            <a:r>
              <a:rPr lang="en-US" sz="3200" b="1" dirty="0" err="1"/>
              <a:t>svodu</a:t>
            </a:r>
            <a:r>
              <a:rPr lang="en-US" sz="3200" b="1" dirty="0"/>
              <a:t> </a:t>
            </a:r>
            <a:r>
              <a:rPr lang="en-US" sz="3200" b="1" dirty="0" smtClean="0"/>
              <a:t>u</a:t>
            </a:r>
            <a:r>
              <a:rPr lang="sr-Cyrl-RS" sz="3200" b="1" dirty="0" smtClean="0"/>
              <a:t> </a:t>
            </a:r>
            <a:r>
              <a:rPr lang="en-US" sz="3200" b="1" dirty="0" err="1" smtClean="0"/>
              <a:t>karakterističnim</a:t>
            </a:r>
            <a:r>
              <a:rPr lang="en-US" sz="3200" b="1" dirty="0" smtClean="0"/>
              <a:t> </a:t>
            </a:r>
            <a:r>
              <a:rPr lang="en-US" sz="3200" b="1" dirty="0" err="1"/>
              <a:t>položajima</a:t>
            </a:r>
            <a:r>
              <a:rPr lang="en-US" sz="3200" b="1" dirty="0"/>
              <a:t> </a:t>
            </a:r>
            <a:r>
              <a:rPr lang="en-US" sz="3200" b="1" dirty="0" err="1"/>
              <a:t>kako</a:t>
            </a:r>
            <a:r>
              <a:rPr lang="en-US" sz="3200" b="1" dirty="0"/>
              <a:t> </a:t>
            </a:r>
            <a:r>
              <a:rPr lang="en-US" sz="3200" b="1" dirty="0" err="1"/>
              <a:t>ga</a:t>
            </a:r>
            <a:r>
              <a:rPr lang="en-US" sz="3200" b="1" dirty="0"/>
              <a:t> </a:t>
            </a:r>
            <a:r>
              <a:rPr lang="en-US" sz="3200" b="1" dirty="0" err="1"/>
              <a:t>vidi</a:t>
            </a:r>
            <a:r>
              <a:rPr lang="en-US" sz="3200" b="1" dirty="0"/>
              <a:t> </a:t>
            </a:r>
            <a:r>
              <a:rPr lang="en-US" sz="3200" b="1" dirty="0" err="1"/>
              <a:t>promatrač</a:t>
            </a:r>
            <a:r>
              <a:rPr lang="en-US" sz="3200" b="1" dirty="0"/>
              <a:t> </a:t>
            </a:r>
            <a:r>
              <a:rPr lang="en-US" sz="3200" b="1" dirty="0" err="1"/>
              <a:t>koji</a:t>
            </a:r>
            <a:r>
              <a:rPr lang="en-US" sz="3200" b="1" dirty="0"/>
              <a:t> se </a:t>
            </a:r>
            <a:r>
              <a:rPr lang="en-US" sz="3200" b="1" dirty="0" err="1"/>
              <a:t>nalazi</a:t>
            </a:r>
            <a:r>
              <a:rPr lang="en-US" sz="3200" b="1" dirty="0"/>
              <a:t> </a:t>
            </a:r>
            <a:r>
              <a:rPr lang="en-US" sz="3200" b="1" dirty="0" smtClean="0"/>
              <a:t>na</a:t>
            </a:r>
            <a:r>
              <a:rPr lang="sr-Cyrl-RS" sz="3200" b="1" dirty="0" smtClean="0"/>
              <a:t> </a:t>
            </a:r>
            <a:r>
              <a:rPr lang="en-US" sz="3200" b="1" dirty="0" smtClean="0"/>
              <a:t>45</a:t>
            </a:r>
            <a:r>
              <a:rPr lang="en-US" sz="3200" b="1" dirty="0"/>
              <a:t>° s. g. š. </a:t>
            </a:r>
            <a:r>
              <a:rPr lang="sr-Cyrl-RS" sz="3200" b="1" dirty="0" smtClean="0"/>
              <a:t>                            </a:t>
            </a:r>
            <a:r>
              <a:rPr lang="en-US" sz="3200" b="1" dirty="0" err="1" smtClean="0"/>
              <a:t>Zaokruži</a:t>
            </a:r>
            <a:r>
              <a:rPr lang="en-US" sz="3200" b="1" dirty="0" smtClean="0"/>
              <a:t> </a:t>
            </a:r>
            <a:r>
              <a:rPr lang="en-US" sz="3200" b="1" dirty="0" err="1"/>
              <a:t>slovo</a:t>
            </a:r>
            <a:r>
              <a:rPr lang="en-US" sz="3200" b="1" dirty="0"/>
              <a:t> </a:t>
            </a:r>
            <a:r>
              <a:rPr lang="en-US" sz="3200" b="1" dirty="0" err="1"/>
              <a:t>koje</a:t>
            </a:r>
            <a:r>
              <a:rPr lang="en-US" sz="3200" b="1" dirty="0"/>
              <a:t> </a:t>
            </a:r>
            <a:r>
              <a:rPr lang="en-US" sz="3200" b="1" dirty="0" err="1"/>
              <a:t>pokazuje</a:t>
            </a:r>
            <a:r>
              <a:rPr lang="en-US" sz="3200" b="1" dirty="0"/>
              <a:t> </a:t>
            </a:r>
            <a:r>
              <a:rPr lang="en-US" sz="3200" b="1" dirty="0" err="1"/>
              <a:t>položaj</a:t>
            </a:r>
            <a:r>
              <a:rPr lang="en-US" sz="3200" b="1" dirty="0"/>
              <a:t> </a:t>
            </a:r>
            <a:r>
              <a:rPr lang="en-US" sz="3200" b="1" dirty="0" err="1"/>
              <a:t>koji</a:t>
            </a:r>
            <a:r>
              <a:rPr lang="en-US" sz="3200" b="1" dirty="0"/>
              <a:t> </a:t>
            </a:r>
            <a:r>
              <a:rPr lang="en-US" sz="3200" b="1" dirty="0" err="1"/>
              <a:t>Sunce</a:t>
            </a:r>
            <a:r>
              <a:rPr lang="en-US" sz="3200" b="1" dirty="0"/>
              <a:t> </a:t>
            </a:r>
            <a:r>
              <a:rPr lang="en-US" sz="3200" b="1" dirty="0" err="1"/>
              <a:t>ima</a:t>
            </a:r>
            <a:r>
              <a:rPr lang="en-US" sz="3200" b="1" dirty="0"/>
              <a:t> 21.3.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84" y="6175892"/>
            <a:ext cx="6078232" cy="4861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355" y="7527226"/>
            <a:ext cx="658425" cy="74987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053344" y="6748766"/>
            <a:ext cx="450595" cy="439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800" b="1" dirty="0" smtClean="0"/>
              <a:t>Б</a:t>
            </a:r>
            <a:endParaRPr lang="en-US" sz="2800" b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12836" y="5687769"/>
            <a:ext cx="412176" cy="488123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Г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501" y="5931831"/>
            <a:ext cx="676715" cy="8169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9582" y="3270894"/>
            <a:ext cx="38091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4000" dirty="0" smtClean="0"/>
              <a:t>А</a:t>
            </a:r>
            <a:r>
              <a:rPr lang="sr-Cyrl-RS" sz="4000" dirty="0" smtClean="0">
                <a:solidFill>
                  <a:srgbClr val="FF0000"/>
                </a:solidFill>
              </a:rPr>
              <a:t>  </a:t>
            </a:r>
            <a:endParaRPr lang="it-IT" sz="6000" dirty="0">
              <a:solidFill>
                <a:srgbClr val="FF0000"/>
              </a:solidFill>
            </a:endParaRPr>
          </a:p>
          <a:p>
            <a:r>
              <a:rPr lang="sr-Cyrl-RS" sz="4000" dirty="0" smtClean="0">
                <a:solidFill>
                  <a:srgbClr val="FF0000"/>
                </a:solidFill>
              </a:rPr>
              <a:t>Б</a:t>
            </a:r>
            <a:r>
              <a:rPr lang="sr-Cyrl-RS" sz="4000" dirty="0" smtClean="0"/>
              <a:t> </a:t>
            </a:r>
            <a:endParaRPr lang="it-IT" sz="4000" dirty="0"/>
          </a:p>
          <a:p>
            <a:r>
              <a:rPr lang="sr-Cyrl-RS" sz="4000" dirty="0" smtClean="0"/>
              <a:t>В  </a:t>
            </a:r>
            <a:endParaRPr lang="it-IT" sz="4000" dirty="0"/>
          </a:p>
          <a:p>
            <a:r>
              <a:rPr lang="sr-Cyrl-RS" sz="4000" dirty="0" smtClean="0"/>
              <a:t>Г 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346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9114"/>
            <a:ext cx="6858000" cy="2356556"/>
          </a:xfrm>
        </p:spPr>
        <p:txBody>
          <a:bodyPr/>
          <a:lstStyle/>
          <a:p>
            <a:r>
              <a:rPr lang="sr-Cyrl-RS" b="1" dirty="0" smtClean="0"/>
              <a:t>1</a:t>
            </a:r>
            <a:r>
              <a:rPr lang="en-US" b="1" dirty="0" smtClean="0"/>
              <a:t>1</a:t>
            </a:r>
            <a:r>
              <a:rPr lang="sr-Cyrl-RS" b="1" dirty="0" smtClean="0"/>
              <a:t>. Који </a:t>
            </a:r>
            <a:r>
              <a:rPr lang="pl-PL" b="1" dirty="0" smtClean="0"/>
              <a:t>meteorološk</a:t>
            </a:r>
            <a:r>
              <a:rPr lang="sr-Cyrl-RS" b="1" dirty="0" smtClean="0"/>
              <a:t>и </a:t>
            </a:r>
            <a:r>
              <a:rPr lang="pl-PL" b="1" dirty="0" smtClean="0"/>
              <a:t>instrument je </a:t>
            </a:r>
            <a:r>
              <a:rPr lang="sr-Cyrl-RS" b="1" dirty="0" smtClean="0"/>
              <a:t> </a:t>
            </a:r>
            <a:r>
              <a:rPr lang="pl-PL" b="1" dirty="0" smtClean="0"/>
              <a:t>prikazan </a:t>
            </a:r>
            <a:r>
              <a:rPr lang="pl-PL" b="1" dirty="0"/>
              <a:t>na fotografiji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02" y="2857500"/>
            <a:ext cx="3221596" cy="47344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5350" y="7995294"/>
            <a:ext cx="5715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4000" dirty="0" smtClean="0"/>
              <a:t>А. </a:t>
            </a:r>
            <a:r>
              <a:rPr lang="en-US" sz="4000" dirty="0" err="1"/>
              <a:t>pluviometar</a:t>
            </a:r>
            <a:r>
              <a:rPr lang="sr-Cyrl-RS" sz="4000" dirty="0" smtClean="0">
                <a:solidFill>
                  <a:srgbClr val="FF0000"/>
                </a:solidFill>
              </a:rPr>
              <a:t>  </a:t>
            </a:r>
            <a:endParaRPr lang="it-IT" sz="6000" dirty="0">
              <a:solidFill>
                <a:srgbClr val="FF0000"/>
              </a:solidFill>
            </a:endParaRPr>
          </a:p>
          <a:p>
            <a:r>
              <a:rPr lang="sr-Cyrl-RS" sz="4000" dirty="0" smtClean="0">
                <a:solidFill>
                  <a:srgbClr val="FF0000"/>
                </a:solidFill>
              </a:rPr>
              <a:t>Б. </a:t>
            </a:r>
            <a:r>
              <a:rPr lang="en-US" sz="4000" dirty="0" err="1">
                <a:solidFill>
                  <a:srgbClr val="FF0000"/>
                </a:solidFill>
              </a:rPr>
              <a:t>anemometar</a:t>
            </a:r>
            <a:r>
              <a:rPr lang="sr-Cyrl-RS" sz="4000" dirty="0" smtClean="0">
                <a:solidFill>
                  <a:srgbClr val="FF0000"/>
                </a:solidFill>
              </a:rPr>
              <a:t> </a:t>
            </a:r>
            <a:endParaRPr lang="it-IT" sz="4000" dirty="0">
              <a:solidFill>
                <a:srgbClr val="FF0000"/>
              </a:solidFill>
            </a:endParaRPr>
          </a:p>
          <a:p>
            <a:r>
              <a:rPr lang="sr-Cyrl-RS" sz="4000" dirty="0" smtClean="0"/>
              <a:t>В  </a:t>
            </a:r>
            <a:r>
              <a:rPr lang="en-US" sz="4000" dirty="0" err="1"/>
              <a:t>barometar</a:t>
            </a:r>
            <a:endParaRPr lang="it-IT" sz="4000" dirty="0"/>
          </a:p>
          <a:p>
            <a:r>
              <a:rPr lang="sr-Cyrl-RS" sz="4000" dirty="0" smtClean="0"/>
              <a:t>Г   </a:t>
            </a:r>
            <a:r>
              <a:rPr lang="en-US" sz="4000" dirty="0" err="1"/>
              <a:t>higrometar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4766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0" y="5314950"/>
            <a:ext cx="5585520" cy="46101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7250" y="188559"/>
            <a:ext cx="6282109" cy="5126391"/>
          </a:xfrm>
        </p:spPr>
        <p:txBody>
          <a:bodyPr>
            <a:normAutofit fontScale="92500" lnSpcReduction="20000"/>
          </a:bodyPr>
          <a:lstStyle/>
          <a:p>
            <a:r>
              <a:rPr lang="sr-Cyrl-RS" sz="4300" b="1" dirty="0" smtClean="0"/>
              <a:t>1</a:t>
            </a:r>
            <a:r>
              <a:rPr lang="en-US" sz="4300" b="1" dirty="0" smtClean="0"/>
              <a:t>2</a:t>
            </a:r>
            <a:r>
              <a:rPr lang="sr-Cyrl-RS" sz="4300" b="1" dirty="0" smtClean="0"/>
              <a:t>. </a:t>
            </a:r>
            <a:r>
              <a:rPr lang="en-US" sz="4300" b="1" dirty="0" smtClean="0"/>
              <a:t>Kanal </a:t>
            </a:r>
            <a:r>
              <a:rPr lang="en-US" sz="4300" b="1" dirty="0" err="1"/>
              <a:t>koji</a:t>
            </a:r>
            <a:r>
              <a:rPr lang="en-US" sz="4300" b="1" dirty="0"/>
              <a:t> </a:t>
            </a:r>
            <a:r>
              <a:rPr lang="en-US" sz="4300" b="1" dirty="0" err="1"/>
              <a:t>spaja</a:t>
            </a:r>
            <a:r>
              <a:rPr lang="en-US" sz="4300" b="1" dirty="0"/>
              <a:t> </a:t>
            </a:r>
            <a:r>
              <a:rPr lang="en-US" sz="4300" b="1" dirty="0" err="1"/>
              <a:t>Atlantik</a:t>
            </a:r>
            <a:r>
              <a:rPr lang="en-US" sz="4300" b="1" dirty="0"/>
              <a:t> </a:t>
            </a:r>
            <a:r>
              <a:rPr lang="en-US" sz="4300" b="1" dirty="0" err="1"/>
              <a:t>i</a:t>
            </a:r>
            <a:r>
              <a:rPr lang="en-US" sz="4300" b="1" dirty="0"/>
              <a:t> </a:t>
            </a:r>
            <a:r>
              <a:rPr lang="sr-Cyrl-RS" sz="4300" b="1" dirty="0" smtClean="0"/>
              <a:t> </a:t>
            </a:r>
            <a:r>
              <a:rPr lang="sr-Cyrl-RS" sz="800" b="1" dirty="0" smtClean="0"/>
              <a:t>.</a:t>
            </a:r>
            <a:r>
              <a:rPr lang="sr-Cyrl-RS" sz="4300" b="1" dirty="0" smtClean="0"/>
              <a:t>      </a:t>
            </a:r>
            <a:r>
              <a:rPr lang="en-US" sz="4300" b="1" dirty="0" err="1" smtClean="0"/>
              <a:t>Pacifik</a:t>
            </a:r>
            <a:r>
              <a:rPr lang="en-US" sz="4300" b="1" dirty="0" smtClean="0"/>
              <a:t> </a:t>
            </a:r>
            <a:r>
              <a:rPr lang="en-US" sz="4300" b="1" dirty="0" err="1"/>
              <a:t>naziva</a:t>
            </a:r>
            <a:r>
              <a:rPr lang="en-US" sz="4300" b="1" dirty="0"/>
              <a:t> se:</a:t>
            </a:r>
          </a:p>
          <a:p>
            <a:endParaRPr lang="en-US" sz="1500" b="1" dirty="0"/>
          </a:p>
          <a:p>
            <a:r>
              <a:rPr lang="sr-Cyrl-RS" sz="4800" dirty="0" smtClean="0"/>
              <a:t>А.</a:t>
            </a:r>
            <a:r>
              <a:rPr lang="en-US" sz="4500" dirty="0" err="1" smtClean="0"/>
              <a:t>Latinski</a:t>
            </a:r>
            <a:r>
              <a:rPr lang="en-US" sz="4500" dirty="0"/>
              <a:t>,</a:t>
            </a:r>
          </a:p>
          <a:p>
            <a:endParaRPr lang="en-US" sz="4500" dirty="0"/>
          </a:p>
          <a:p>
            <a:r>
              <a:rPr lang="sr-Cyrl-RS" sz="4500" dirty="0" smtClean="0"/>
              <a:t>Б. </a:t>
            </a:r>
            <a:r>
              <a:rPr lang="en-US" sz="4500" dirty="0" err="1" smtClean="0"/>
              <a:t>Panamski</a:t>
            </a:r>
            <a:r>
              <a:rPr lang="en-US" sz="4500" dirty="0"/>
              <a:t>,</a:t>
            </a:r>
          </a:p>
          <a:p>
            <a:endParaRPr lang="en-US" sz="4500" dirty="0"/>
          </a:p>
          <a:p>
            <a:r>
              <a:rPr lang="sr-Cyrl-RS" sz="4500" dirty="0" smtClean="0"/>
              <a:t>В. </a:t>
            </a:r>
            <a:r>
              <a:rPr lang="en-US" sz="4500" dirty="0" err="1" smtClean="0"/>
              <a:t>Bermudski</a:t>
            </a:r>
            <a:r>
              <a:rPr lang="en-US" sz="4500" dirty="0"/>
              <a:t>,</a:t>
            </a:r>
          </a:p>
          <a:p>
            <a:endParaRPr lang="en-US" sz="4500" dirty="0"/>
          </a:p>
          <a:p>
            <a:r>
              <a:rPr lang="sr-Cyrl-RS" sz="4500" dirty="0" smtClean="0"/>
              <a:t>Г. </a:t>
            </a:r>
            <a:r>
              <a:rPr lang="en-US" sz="4500" dirty="0" err="1" smtClean="0"/>
              <a:t>Južnoamerički</a:t>
            </a:r>
            <a:r>
              <a:rPr lang="en-US" sz="45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65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688" y="311856"/>
            <a:ext cx="6538912" cy="7735712"/>
          </a:xfrm>
        </p:spPr>
        <p:txBody>
          <a:bodyPr/>
          <a:lstStyle/>
          <a:p>
            <a:pPr>
              <a:buNone/>
            </a:pPr>
            <a:r>
              <a:rPr lang="sr-Cyrl-RS" sz="3200" b="1" dirty="0" smtClean="0"/>
              <a:t>1</a:t>
            </a:r>
            <a:r>
              <a:rPr lang="en-US" sz="3200" b="1" dirty="0" smtClean="0"/>
              <a:t>3</a:t>
            </a:r>
            <a:r>
              <a:rPr lang="sr-Cyrl-RS" sz="3200" b="1" dirty="0" smtClean="0"/>
              <a:t>. </a:t>
            </a:r>
            <a:r>
              <a:rPr lang="sr-Latn-ME" sz="3200" b="1" dirty="0" smtClean="0"/>
              <a:t>Koliko naselja se u  Srbiji nalazi iznad 2700 m nadmorske visine</a:t>
            </a:r>
            <a:r>
              <a:rPr lang="sr-Latn-ME" b="1" dirty="0" smtClean="0">
                <a:solidFill>
                  <a:srgbClr val="C00000"/>
                </a:solidFill>
              </a:rPr>
              <a:t>.</a:t>
            </a:r>
            <a:endParaRPr lang="sr-Cyrl-RS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sr-Cyrl-RS" b="1" dirty="0">
              <a:solidFill>
                <a:srgbClr val="C00000"/>
              </a:solidFill>
            </a:endParaRPr>
          </a:p>
          <a:p>
            <a:pPr>
              <a:buNone/>
            </a:pPr>
            <a:endParaRPr lang="sr-Latn-ME" sz="2800" b="1" dirty="0" smtClean="0">
              <a:solidFill>
                <a:srgbClr val="C00000"/>
              </a:solidFill>
            </a:endParaRPr>
          </a:p>
          <a:p>
            <a:pPr marL="385763" indent="-385763">
              <a:buAutoNum type="alphaUcPeriod"/>
            </a:pPr>
            <a:r>
              <a:rPr lang="en-US" sz="3600" dirty="0" smtClean="0"/>
              <a:t>T</a:t>
            </a:r>
            <a:r>
              <a:rPr lang="sr-Latn-ME" sz="3600" dirty="0" smtClean="0"/>
              <a:t>ri</a:t>
            </a:r>
            <a:endParaRPr lang="sr-Cyrl-RS" sz="3600" dirty="0" smtClean="0"/>
          </a:p>
          <a:p>
            <a:pPr marL="385763" indent="-385763">
              <a:buAutoNum type="alphaUcPeriod"/>
            </a:pPr>
            <a:endParaRPr lang="sr-Latn-ME" sz="3600" dirty="0" smtClean="0"/>
          </a:p>
          <a:p>
            <a:pPr marL="0" indent="0">
              <a:buNone/>
            </a:pPr>
            <a:r>
              <a:rPr lang="sr-Cyrl-RS" sz="3600" dirty="0" smtClean="0"/>
              <a:t>Б. </a:t>
            </a:r>
            <a:r>
              <a:rPr lang="en-US" sz="3600" dirty="0" smtClean="0"/>
              <a:t>D</a:t>
            </a:r>
            <a:r>
              <a:rPr lang="sr-Latn-ME" sz="3600" dirty="0" smtClean="0"/>
              <a:t>va </a:t>
            </a:r>
            <a:endParaRPr lang="sr-Cyrl-RS" sz="3600" dirty="0" smtClean="0"/>
          </a:p>
          <a:p>
            <a:pPr marL="385763" indent="-385763">
              <a:buAutoNum type="alphaUcPeriod"/>
            </a:pPr>
            <a:endParaRPr lang="sr-Latn-ME" sz="3600" dirty="0" smtClean="0"/>
          </a:p>
          <a:p>
            <a:pPr marL="0" indent="0">
              <a:buNone/>
            </a:pPr>
            <a:r>
              <a:rPr lang="sr-Cyrl-RS" sz="3600" dirty="0" smtClean="0">
                <a:solidFill>
                  <a:srgbClr val="FF0000"/>
                </a:solidFill>
              </a:rPr>
              <a:t>В. </a:t>
            </a:r>
            <a:r>
              <a:rPr lang="sr-Latn-ME" sz="3600" dirty="0" smtClean="0">
                <a:solidFill>
                  <a:srgbClr val="FF0000"/>
                </a:solidFill>
              </a:rPr>
              <a:t>Nijedno</a:t>
            </a:r>
            <a:endParaRPr lang="sr-Cyrl-RS" sz="3600" dirty="0" smtClean="0">
              <a:solidFill>
                <a:srgbClr val="FF0000"/>
              </a:solidFill>
            </a:endParaRPr>
          </a:p>
          <a:p>
            <a:pPr marL="385763" indent="-385763">
              <a:buAutoNum type="alphaUcPeriod"/>
            </a:pPr>
            <a:endParaRPr lang="sr-Latn-ME" sz="3600" dirty="0" smtClean="0"/>
          </a:p>
          <a:p>
            <a:pPr marL="0" indent="0">
              <a:buNone/>
            </a:pPr>
            <a:r>
              <a:rPr lang="sr-Cyrl-RS" sz="3600" dirty="0" smtClean="0"/>
              <a:t>Г. </a:t>
            </a:r>
            <a:r>
              <a:rPr lang="en-US" sz="3600" dirty="0" smtClean="0"/>
              <a:t>P</a:t>
            </a:r>
            <a:r>
              <a:rPr lang="sr-Latn-ME" sz="3600" dirty="0" smtClean="0"/>
              <a:t>et </a:t>
            </a:r>
            <a:endParaRPr lang="sr-Latn-ME" dirty="0" smtClean="0"/>
          </a:p>
          <a:p>
            <a:pPr>
              <a:buNone/>
            </a:pPr>
            <a:r>
              <a:rPr lang="sr-Latn-ME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selo-turizam-planina-sneg-zima-srbija-priroda-tanjug-rade-prelic_660x33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05100" y="2865262"/>
            <a:ext cx="3771900" cy="3230738"/>
          </a:xfrm>
        </p:spPr>
      </p:pic>
      <p:pic>
        <p:nvPicPr>
          <p:cNvPr id="6" name="Picture 5" descr="dru-sela-bez-muskaraca_620x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8" y="6610350"/>
            <a:ext cx="6310312" cy="44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6857999" cy="6038850"/>
          </a:xfrm>
        </p:spPr>
        <p:txBody>
          <a:bodyPr>
            <a:noAutofit/>
          </a:bodyPr>
          <a:lstStyle/>
          <a:p>
            <a:r>
              <a:rPr lang="sr-Cyrl-R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sr-Cyrl-R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Kada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</a:t>
            </a:r>
            <a:r>
              <a:rPr lang="sr-Latn-M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šina kopna  ispod nivoa mora, tu pojavu nazivamo:</a:t>
            </a:r>
            <a:br>
              <a:rPr lang="sr-Latn-M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Cyrl-RS" sz="4400" b="1" dirty="0" smtClean="0"/>
              <a:t/>
            </a:r>
            <a:br>
              <a:rPr lang="sr-Cyrl-RS" sz="4400" b="1" dirty="0" smtClean="0"/>
            </a:br>
            <a:r>
              <a:rPr lang="sr-Cyrl-RS" sz="4400" dirty="0" smtClean="0"/>
              <a:t>А. </a:t>
            </a:r>
            <a:r>
              <a:rPr lang="sr-Latn-ME" sz="4400" dirty="0" smtClean="0"/>
              <a:t>Represija</a:t>
            </a:r>
            <a:r>
              <a:rPr lang="sr-Cyrl-RS" sz="4400" dirty="0" smtClean="0"/>
              <a:t/>
            </a:r>
            <a:br>
              <a:rPr lang="sr-Cyrl-RS" sz="4400" dirty="0" smtClean="0"/>
            </a:br>
            <a:r>
              <a:rPr lang="sr-Latn-ME" sz="4400" dirty="0" smtClean="0"/>
              <a:t>       </a:t>
            </a:r>
            <a:r>
              <a:rPr lang="sr-Cyrl-RS" sz="4400" dirty="0" smtClean="0"/>
              <a:t/>
            </a:r>
            <a:br>
              <a:rPr lang="sr-Cyrl-RS" sz="4400" dirty="0" smtClean="0"/>
            </a:br>
            <a:r>
              <a:rPr lang="sr-Cyrl-RS" sz="4400" dirty="0" smtClean="0">
                <a:solidFill>
                  <a:srgbClr val="FF0000"/>
                </a:solidFill>
              </a:rPr>
              <a:t>Б. </a:t>
            </a:r>
            <a:r>
              <a:rPr lang="sr-Latn-ME" sz="4400" dirty="0" smtClean="0">
                <a:solidFill>
                  <a:srgbClr val="FF0000"/>
                </a:solidFill>
              </a:rPr>
              <a:t>Depresija</a:t>
            </a:r>
            <a:r>
              <a:rPr lang="sr-Cyrl-RS" sz="4400" dirty="0" smtClean="0"/>
              <a:t/>
            </a:r>
            <a:br>
              <a:rPr lang="sr-Cyrl-RS" sz="4400" dirty="0" smtClean="0"/>
            </a:br>
            <a:r>
              <a:rPr lang="sr-Latn-ME" sz="4400" dirty="0" smtClean="0"/>
              <a:t>           </a:t>
            </a:r>
            <a:r>
              <a:rPr lang="sr-Cyrl-RS" sz="4400" dirty="0" smtClean="0"/>
              <a:t/>
            </a:r>
            <a:br>
              <a:rPr lang="sr-Cyrl-RS" sz="4400" dirty="0" smtClean="0"/>
            </a:br>
            <a:r>
              <a:rPr lang="sr-Cyrl-RS" sz="4400" dirty="0" smtClean="0"/>
              <a:t>В. </a:t>
            </a:r>
            <a:r>
              <a:rPr lang="sr-Latn-ME" sz="4400" dirty="0" smtClean="0"/>
              <a:t>Depopulacija</a:t>
            </a:r>
            <a:r>
              <a:rPr lang="sr-Cyrl-RS" sz="4400" dirty="0" smtClean="0"/>
              <a:t/>
            </a:r>
            <a:br>
              <a:rPr lang="sr-Cyrl-RS" sz="4400" dirty="0" smtClean="0"/>
            </a:br>
            <a:r>
              <a:rPr lang="sr-Latn-ME" sz="4400" dirty="0" smtClean="0"/>
              <a:t>                          </a:t>
            </a:r>
            <a:r>
              <a:rPr lang="sr-Cyrl-RS" sz="4400" dirty="0" smtClean="0"/>
              <a:t/>
            </a:r>
            <a:br>
              <a:rPr lang="sr-Cyrl-RS" sz="4400" dirty="0" smtClean="0"/>
            </a:br>
            <a:r>
              <a:rPr lang="sr-Cyrl-RS" sz="4400" dirty="0" smtClean="0"/>
              <a:t>Г.  </a:t>
            </a:r>
            <a:r>
              <a:rPr lang="sr-Latn-ME" sz="4400" dirty="0" smtClean="0"/>
              <a:t>Denivelacija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" y="7650038"/>
            <a:ext cx="6134100" cy="4009273"/>
          </a:xfrm>
        </p:spPr>
      </p:pic>
    </p:spTree>
    <p:extLst>
      <p:ext uri="{BB962C8B-B14F-4D97-AF65-F5344CB8AC3E}">
        <p14:creationId xmlns:p14="http://schemas.microsoft.com/office/powerpoint/2010/main" val="312682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325" y="0"/>
            <a:ext cx="6629675" cy="3276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sr-Latn-R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Ciklon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područje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visokog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vazdušnog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pritiska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anticiklon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područje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niskog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vazdušnog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pritiska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r-Latn-RS" sz="3200" b="1" dirty="0" smtClean="0"/>
              <a:t>1. </a:t>
            </a:r>
            <a:r>
              <a:rPr lang="en-US" sz="3200" b="1" dirty="0" smtClean="0"/>
              <a:t>T</a:t>
            </a:r>
            <a:r>
              <a:rPr lang="sr-Latn-RS" sz="3200" b="1" dirty="0" smtClean="0"/>
              <a:t>ačno</a:t>
            </a:r>
          </a:p>
          <a:p>
            <a:pPr marL="0" indent="0">
              <a:buNone/>
            </a:pPr>
            <a:r>
              <a:rPr lang="sr-Latn-RS" sz="3200" b="1" dirty="0" smtClean="0"/>
              <a:t>2. </a:t>
            </a:r>
            <a:r>
              <a:rPr lang="en-US" sz="3200" b="1" dirty="0" smtClean="0"/>
              <a:t>N</a:t>
            </a:r>
            <a:r>
              <a:rPr lang="sr-Latn-RS" sz="3200" b="1" dirty="0" smtClean="0"/>
              <a:t>etačno</a:t>
            </a:r>
          </a:p>
          <a:p>
            <a:pPr marL="0" indent="0">
              <a:buNone/>
            </a:pPr>
            <a:r>
              <a:rPr lang="sr-Latn-RS" sz="3200" b="1" dirty="0" smtClean="0"/>
              <a:t>3. Ne zna 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326" y="7984843"/>
            <a:ext cx="6629674" cy="3548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5411"/>
            <a:ext cx="6858000" cy="40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98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Geografska karta je (zaokruži </a:t>
            </a:r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broj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ispred tačnog odgovora):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965" y="3005669"/>
            <a:ext cx="6107530" cy="4453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800" dirty="0" smtClean="0"/>
              <a:t>1. </a:t>
            </a:r>
            <a:r>
              <a:rPr lang="en-US" sz="2800" dirty="0" err="1" smtClean="0"/>
              <a:t>uvećan</a:t>
            </a:r>
            <a:r>
              <a:rPr lang="en-US" sz="2800" dirty="0" smtClean="0"/>
              <a:t> </a:t>
            </a:r>
            <a:r>
              <a:rPr lang="en-US" sz="2800" dirty="0" err="1"/>
              <a:t>grafički</a:t>
            </a:r>
            <a:r>
              <a:rPr lang="en-US" sz="2800" dirty="0"/>
              <a:t> (</a:t>
            </a:r>
            <a:r>
              <a:rPr lang="en-US" sz="2800" dirty="0" err="1"/>
              <a:t>nacrtan</a:t>
            </a:r>
            <a:r>
              <a:rPr lang="en-US" sz="2800" dirty="0"/>
              <a:t>) </a:t>
            </a:r>
            <a:r>
              <a:rPr lang="en-US" sz="2800" dirty="0" err="1"/>
              <a:t>prikaz</a:t>
            </a:r>
            <a:r>
              <a:rPr lang="en-US" sz="2800" dirty="0"/>
              <a:t> </a:t>
            </a:r>
            <a:r>
              <a:rPr lang="en-US" sz="2800" dirty="0" err="1"/>
              <a:t>zemljine</a:t>
            </a:r>
            <a:r>
              <a:rPr lang="en-US" sz="2800" dirty="0"/>
              <a:t> </a:t>
            </a:r>
            <a:r>
              <a:rPr lang="en-US" sz="2800" dirty="0" err="1"/>
              <a:t>površine</a:t>
            </a:r>
            <a:r>
              <a:rPr lang="en-US" sz="2800" dirty="0"/>
              <a:t> u </a:t>
            </a:r>
            <a:r>
              <a:rPr lang="en-US" sz="2800" dirty="0" err="1"/>
              <a:t>jednoj</a:t>
            </a:r>
            <a:r>
              <a:rPr lang="en-US" sz="2800" dirty="0"/>
              <a:t> </a:t>
            </a:r>
            <a:r>
              <a:rPr lang="en-US" sz="2800" dirty="0" err="1"/>
              <a:t>ravni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 </a:t>
            </a:r>
            <a:r>
              <a:rPr lang="sr-Latn-RS" sz="2800" dirty="0" smtClean="0"/>
              <a:t>2. </a:t>
            </a:r>
            <a:r>
              <a:rPr lang="en-US" sz="2800" dirty="0" err="1" smtClean="0">
                <a:solidFill>
                  <a:srgbClr val="FF0000"/>
                </a:solidFill>
              </a:rPr>
              <a:t>umanjen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grafički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dirty="0" err="1">
                <a:solidFill>
                  <a:srgbClr val="FF0000"/>
                </a:solidFill>
              </a:rPr>
              <a:t>nacrtan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  <a:r>
              <a:rPr lang="en-US" sz="2800" dirty="0" err="1">
                <a:solidFill>
                  <a:srgbClr val="FF0000"/>
                </a:solidFill>
              </a:rPr>
              <a:t>prikaz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zemljine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površine</a:t>
            </a:r>
            <a:r>
              <a:rPr lang="en-US" sz="2800" dirty="0">
                <a:solidFill>
                  <a:srgbClr val="FF0000"/>
                </a:solidFill>
              </a:rPr>
              <a:t> u </a:t>
            </a:r>
            <a:r>
              <a:rPr lang="en-US" sz="2800" dirty="0" err="1">
                <a:solidFill>
                  <a:srgbClr val="FF0000"/>
                </a:solidFill>
              </a:rPr>
              <a:t>jednoj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ravni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/>
              <a:t> </a:t>
            </a:r>
            <a:r>
              <a:rPr lang="sr-Latn-RS" sz="2800" dirty="0" smtClean="0"/>
              <a:t>3. </a:t>
            </a:r>
            <a:r>
              <a:rPr lang="en-US" sz="2800" dirty="0" err="1" smtClean="0"/>
              <a:t>grafički</a:t>
            </a:r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dirty="0" err="1"/>
              <a:t>nacrtan</a:t>
            </a:r>
            <a:r>
              <a:rPr lang="en-US" sz="2800" dirty="0"/>
              <a:t>) </a:t>
            </a:r>
            <a:r>
              <a:rPr lang="en-US" sz="2800" dirty="0" err="1"/>
              <a:t>prikaz</a:t>
            </a:r>
            <a:r>
              <a:rPr lang="en-US" sz="2800" dirty="0"/>
              <a:t> </a:t>
            </a:r>
            <a:r>
              <a:rPr lang="en-US" sz="2800" dirty="0" err="1"/>
              <a:t>zemljine</a:t>
            </a:r>
            <a:r>
              <a:rPr lang="en-US" sz="2800" dirty="0"/>
              <a:t> </a:t>
            </a:r>
            <a:r>
              <a:rPr lang="en-US" sz="2800" dirty="0" err="1"/>
              <a:t>površine</a:t>
            </a:r>
            <a:r>
              <a:rPr lang="en-US" sz="2800" dirty="0"/>
              <a:t> </a:t>
            </a:r>
            <a:r>
              <a:rPr lang="en-US" sz="2800" dirty="0" err="1"/>
              <a:t>koji</a:t>
            </a:r>
            <a:r>
              <a:rPr lang="en-US" sz="2800" dirty="0"/>
              <a:t> je </a:t>
            </a:r>
            <a:r>
              <a:rPr lang="en-US" sz="2800" dirty="0" err="1"/>
              <a:t>iste</a:t>
            </a:r>
            <a:r>
              <a:rPr lang="en-US" sz="2800" dirty="0"/>
              <a:t> </a:t>
            </a:r>
            <a:r>
              <a:rPr lang="en-US" sz="2800" dirty="0" err="1"/>
              <a:t>veličine</a:t>
            </a:r>
            <a:r>
              <a:rPr lang="en-US" sz="2800" dirty="0"/>
              <a:t>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Zemlja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65" y="6841448"/>
            <a:ext cx="5828547" cy="509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1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9" y="0"/>
            <a:ext cx="6264048" cy="2220735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17</a:t>
            </a:r>
            <a:r>
              <a:rPr lang="ru-RU" b="1" dirty="0" smtClean="0">
                <a:latin typeface="+mn-lt"/>
              </a:rPr>
              <a:t>. Транссибирска железница полази од Москве до 7772 миље удаљеног којег лучког града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31" y="2959769"/>
            <a:ext cx="5479633" cy="2069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Latn-RS" sz="3200" dirty="0"/>
              <a:t>A</a:t>
            </a:r>
            <a:r>
              <a:rPr lang="ru-RU" sz="3200" dirty="0" smtClean="0"/>
              <a:t>. Ростов-на-Дону</a:t>
            </a:r>
          </a:p>
          <a:p>
            <a:pPr marL="0" indent="0">
              <a:buNone/>
            </a:pPr>
            <a:r>
              <a:rPr lang="sr-Cyrl-RS" sz="3200" dirty="0"/>
              <a:t>Б</a:t>
            </a:r>
            <a:r>
              <a:rPr lang="ru-RU" sz="3200" dirty="0" smtClean="0"/>
              <a:t>. Мурманск</a:t>
            </a:r>
          </a:p>
          <a:p>
            <a:pPr marL="0" indent="0">
              <a:buNone/>
            </a:pPr>
            <a:r>
              <a:rPr lang="ru-RU" sz="3200" dirty="0" smtClean="0"/>
              <a:t>В. Норилск</a:t>
            </a:r>
          </a:p>
          <a:p>
            <a:pPr marL="0" indent="0">
              <a:buNone/>
            </a:pPr>
            <a:r>
              <a:rPr lang="ru-RU" sz="3200" dirty="0" smtClean="0"/>
              <a:t>Г. </a:t>
            </a:r>
            <a:r>
              <a:rPr lang="ru-RU" sz="3200" dirty="0" smtClean="0">
                <a:solidFill>
                  <a:srgbClr val="FF0000"/>
                </a:solidFill>
              </a:rPr>
              <a:t>Владивосток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9" y="5245768"/>
            <a:ext cx="6774101" cy="67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 smtClean="0"/>
              <a:t>18. Седиште парламента Европске уније је у :</a:t>
            </a:r>
            <a:br>
              <a:rPr lang="sr-Cyrl-RS" sz="3600" b="1" dirty="0" smtClean="0"/>
            </a:br>
            <a:r>
              <a:rPr lang="sr-Cyrl-RS" sz="3600" b="1" dirty="0"/>
              <a:t/>
            </a:r>
            <a:br>
              <a:rPr lang="sr-Cyrl-RS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460" y="7453143"/>
            <a:ext cx="5915025" cy="4355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dirty="0" smtClean="0"/>
              <a:t>А. Луксембургу</a:t>
            </a:r>
          </a:p>
          <a:p>
            <a:pPr marL="0" indent="0">
              <a:buNone/>
            </a:pPr>
            <a:endParaRPr lang="sr-Cyrl-RS" sz="3200" dirty="0"/>
          </a:p>
          <a:p>
            <a:pPr marL="0" indent="0">
              <a:buNone/>
            </a:pPr>
            <a:r>
              <a:rPr lang="sr-Cyrl-RS" sz="3200" dirty="0" smtClean="0">
                <a:solidFill>
                  <a:srgbClr val="FF0000"/>
                </a:solidFill>
              </a:rPr>
              <a:t>Б. Стразбуру</a:t>
            </a:r>
          </a:p>
          <a:p>
            <a:pPr marL="0" indent="0">
              <a:buNone/>
            </a:pPr>
            <a:endParaRPr lang="sr-Cyrl-RS" sz="3200" dirty="0"/>
          </a:p>
          <a:p>
            <a:pPr marL="0" indent="0">
              <a:buNone/>
            </a:pPr>
            <a:r>
              <a:rPr lang="sr-Cyrl-RS" sz="3200" dirty="0" smtClean="0"/>
              <a:t>В: Бриселу </a:t>
            </a:r>
          </a:p>
          <a:p>
            <a:pPr marL="0" indent="0">
              <a:buNone/>
            </a:pPr>
            <a:endParaRPr lang="sr-Cyrl-RS" sz="3200" dirty="0"/>
          </a:p>
          <a:p>
            <a:pPr marL="0" indent="0">
              <a:buNone/>
            </a:pPr>
            <a:r>
              <a:rPr lang="sr-Cyrl-RS" sz="3200" dirty="0" smtClean="0"/>
              <a:t>Г: Паризу</a:t>
            </a:r>
            <a:endParaRPr lang="en-US" sz="3200" dirty="0"/>
          </a:p>
        </p:txBody>
      </p:sp>
      <p:sp>
        <p:nvSpPr>
          <p:cNvPr id="4" name="AutoShape 2" descr="Evropska uni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4" y="2135103"/>
            <a:ext cx="665446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5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44" y="457200"/>
            <a:ext cx="6439711" cy="383252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+mn-lt"/>
              </a:rPr>
              <a:t>1</a:t>
            </a:r>
            <a:r>
              <a:rPr lang="sr-Cyrl-RS" sz="3600" dirty="0" smtClean="0">
                <a:latin typeface="+mn-lt"/>
              </a:rPr>
              <a:t>. </a:t>
            </a:r>
            <a:r>
              <a:rPr lang="sr-Cyrl-RS" sz="3600" b="1" dirty="0" smtClean="0">
                <a:latin typeface="+mn-lt"/>
              </a:rPr>
              <a:t>Коју</a:t>
            </a:r>
            <a:r>
              <a:rPr lang="hu-HU" sz="3600" b="1" dirty="0" smtClean="0">
                <a:latin typeface="+mn-lt"/>
              </a:rPr>
              <a:t> </a:t>
            </a:r>
            <a:r>
              <a:rPr lang="sr-Cyrl-RS" sz="3600" b="1" dirty="0" smtClean="0">
                <a:latin typeface="+mn-lt"/>
              </a:rPr>
              <a:t>од</a:t>
            </a:r>
            <a:r>
              <a:rPr lang="hu-HU" sz="3600" b="1" dirty="0" smtClean="0">
                <a:latin typeface="+mn-lt"/>
              </a:rPr>
              <a:t> </a:t>
            </a:r>
            <a:r>
              <a:rPr lang="sr-Cyrl-RS" sz="3600" b="1" dirty="0" smtClean="0">
                <a:latin typeface="+mn-lt"/>
              </a:rPr>
              <a:t>наведених</a:t>
            </a:r>
            <a:r>
              <a:rPr lang="hu-HU" sz="3600" b="1" dirty="0" smtClean="0">
                <a:latin typeface="+mn-lt"/>
              </a:rPr>
              <a:t> </a:t>
            </a:r>
            <a:r>
              <a:rPr lang="sr-Cyrl-RS" sz="3600" b="1" dirty="0" smtClean="0">
                <a:latin typeface="+mn-lt"/>
              </a:rPr>
              <a:t>држава</a:t>
            </a:r>
            <a:r>
              <a:rPr lang="sr-Latn-RS" sz="3600" b="1" dirty="0" smtClean="0">
                <a:latin typeface="+mn-lt"/>
              </a:rPr>
              <a:t> </a:t>
            </a:r>
            <a:r>
              <a:rPr lang="sr-Cyrl-RS" sz="3600" b="1" dirty="0" smtClean="0">
                <a:latin typeface="+mn-lt"/>
              </a:rPr>
              <a:t>не</a:t>
            </a:r>
            <a:r>
              <a:rPr lang="sr-Latn-RS" sz="3600" b="1" dirty="0" smtClean="0">
                <a:latin typeface="+mn-lt"/>
              </a:rPr>
              <a:t> </a:t>
            </a:r>
            <a:r>
              <a:rPr lang="sr-Cyrl-RS" sz="3600" b="1" dirty="0" smtClean="0">
                <a:latin typeface="+mn-lt"/>
              </a:rPr>
              <a:t>пресеца</a:t>
            </a:r>
            <a:r>
              <a:rPr lang="sr-Latn-RS" sz="3600" b="1" dirty="0" smtClean="0">
                <a:latin typeface="+mn-lt"/>
              </a:rPr>
              <a:t> </a:t>
            </a:r>
            <a:r>
              <a:rPr lang="sr-Cyrl-RS" sz="3600" b="1" dirty="0" smtClean="0">
                <a:latin typeface="+mn-lt"/>
              </a:rPr>
              <a:t>екватор</a:t>
            </a:r>
            <a:r>
              <a:rPr lang="sr-Latn-RS" sz="3600" b="1" dirty="0" smtClean="0">
                <a:latin typeface="+mn-lt"/>
              </a:rPr>
              <a:t>?</a:t>
            </a:r>
            <a:r>
              <a:rPr lang="sr-Latn-RS" sz="3600" b="1" dirty="0">
                <a:latin typeface="+mn-lt"/>
              </a:rPr>
              <a:t/>
            </a:r>
            <a:br>
              <a:rPr lang="sr-Latn-RS" sz="3600" b="1" dirty="0">
                <a:latin typeface="+mn-lt"/>
              </a:rPr>
            </a:br>
            <a:r>
              <a:rPr lang="sr-Latn-RS" sz="3600" dirty="0">
                <a:latin typeface="+mn-lt"/>
              </a:rPr>
              <a:t/>
            </a:r>
            <a:br>
              <a:rPr lang="sr-Latn-RS" sz="3600" dirty="0">
                <a:latin typeface="+mn-lt"/>
              </a:rPr>
            </a:br>
            <a:r>
              <a:rPr lang="sr-Cyrl-RS" sz="3600" dirty="0" smtClean="0">
                <a:latin typeface="+mn-lt"/>
              </a:rPr>
              <a:t>А</a:t>
            </a:r>
            <a:r>
              <a:rPr lang="sr-Latn-RS" sz="3600" dirty="0" smtClean="0">
                <a:latin typeface="+mn-lt"/>
              </a:rPr>
              <a:t>. </a:t>
            </a:r>
            <a:r>
              <a:rPr lang="sr-Cyrl-RS" sz="3600" dirty="0" smtClean="0">
                <a:latin typeface="+mn-lt"/>
              </a:rPr>
              <a:t>Индонезију</a:t>
            </a:r>
            <a:r>
              <a:rPr lang="sr-Latn-RS" sz="3600" dirty="0">
                <a:latin typeface="+mn-lt"/>
              </a:rPr>
              <a:t/>
            </a:r>
            <a:br>
              <a:rPr lang="sr-Latn-RS" sz="3600" dirty="0">
                <a:latin typeface="+mn-lt"/>
              </a:rPr>
            </a:br>
            <a:r>
              <a:rPr lang="sr-Cyrl-RS" sz="3600" dirty="0" smtClean="0">
                <a:latin typeface="+mn-lt"/>
              </a:rPr>
              <a:t>Б</a:t>
            </a:r>
            <a:r>
              <a:rPr lang="sr-Latn-RS" sz="3600" dirty="0" smtClean="0">
                <a:latin typeface="+mn-lt"/>
              </a:rPr>
              <a:t>. </a:t>
            </a:r>
            <a:r>
              <a:rPr lang="sr-Cyrl-RS" sz="3600" dirty="0" smtClean="0">
                <a:latin typeface="+mn-lt"/>
              </a:rPr>
              <a:t>Уганду</a:t>
            </a:r>
            <a:r>
              <a:rPr lang="sr-Latn-RS" sz="3600" dirty="0">
                <a:latin typeface="+mn-lt"/>
              </a:rPr>
              <a:t/>
            </a:r>
            <a:br>
              <a:rPr lang="sr-Latn-RS" sz="3600" dirty="0">
                <a:latin typeface="+mn-lt"/>
              </a:rPr>
            </a:br>
            <a:r>
              <a:rPr lang="sr-Cyrl-RS" sz="3600" dirty="0" smtClean="0">
                <a:latin typeface="+mn-lt"/>
              </a:rPr>
              <a:t>В</a:t>
            </a:r>
            <a:r>
              <a:rPr lang="sr-Latn-RS" sz="3600" dirty="0" smtClean="0">
                <a:latin typeface="+mn-lt"/>
              </a:rPr>
              <a:t>. </a:t>
            </a:r>
            <a:r>
              <a:rPr lang="sr-Cyrl-RS" sz="3600" dirty="0" smtClean="0">
                <a:latin typeface="+mn-lt"/>
              </a:rPr>
              <a:t>Колумбију</a:t>
            </a:r>
            <a:r>
              <a:rPr lang="sr-Latn-RS" sz="3600" dirty="0">
                <a:latin typeface="+mn-lt"/>
              </a:rPr>
              <a:t/>
            </a:r>
            <a:br>
              <a:rPr lang="sr-Latn-RS" sz="3600" dirty="0">
                <a:latin typeface="+mn-lt"/>
              </a:rPr>
            </a:br>
            <a:r>
              <a:rPr lang="sr-Cyrl-RS" sz="3600" dirty="0" smtClean="0">
                <a:solidFill>
                  <a:srgbClr val="FF0000"/>
                </a:solidFill>
                <a:latin typeface="+mn-lt"/>
              </a:rPr>
              <a:t>Г</a:t>
            </a:r>
            <a:r>
              <a:rPr lang="sr-Latn-RS" sz="3600" dirty="0" smtClean="0">
                <a:solidFill>
                  <a:srgbClr val="FF0000"/>
                </a:solidFill>
                <a:latin typeface="+mn-lt"/>
              </a:rPr>
              <a:t>. </a:t>
            </a:r>
            <a:r>
              <a:rPr lang="sr-Cyrl-RS" sz="3600" dirty="0" smtClean="0">
                <a:solidFill>
                  <a:srgbClr val="FF0000"/>
                </a:solidFill>
                <a:latin typeface="+mn-lt"/>
              </a:rPr>
              <a:t>Централноафричку</a:t>
            </a:r>
            <a:r>
              <a:rPr lang="sr-Latn-R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sr-Cyrl-RS" sz="3600" dirty="0" smtClean="0">
                <a:solidFill>
                  <a:srgbClr val="FF0000"/>
                </a:solidFill>
                <a:latin typeface="+mn-lt"/>
              </a:rPr>
              <a:t>Републику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2050" name="Picture 2" descr="13,564 The equator Stock Photos, Images | Download The equator Pictures on 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2" y="4188428"/>
            <a:ext cx="6405665" cy="320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131008"/>
            <a:ext cx="6498079" cy="36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6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navedenih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oblaka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pripada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ovoj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0267" y="3222239"/>
            <a:ext cx="4856246" cy="4237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600" dirty="0" smtClean="0"/>
              <a:t>А.  </a:t>
            </a:r>
            <a:r>
              <a:rPr lang="en-US" sz="3600" dirty="0" err="1" smtClean="0"/>
              <a:t>stratokumulus</a:t>
            </a:r>
            <a:r>
              <a:rPr lang="en-US" sz="3600" dirty="0" smtClean="0"/>
              <a:t>,</a:t>
            </a:r>
          </a:p>
          <a:p>
            <a:pPr marL="0" indent="0">
              <a:buNone/>
            </a:pPr>
            <a:r>
              <a:rPr lang="sr-Cyrl-RS" sz="3600" dirty="0" smtClean="0"/>
              <a:t>Б.  </a:t>
            </a:r>
            <a:r>
              <a:rPr lang="en-US" sz="3600" dirty="0" smtClean="0"/>
              <a:t>stratus</a:t>
            </a:r>
            <a:r>
              <a:rPr lang="en-US" sz="3600" dirty="0"/>
              <a:t>,</a:t>
            </a:r>
          </a:p>
          <a:p>
            <a:pPr marL="0" indent="0">
              <a:buNone/>
            </a:pPr>
            <a:r>
              <a:rPr lang="sr-Cyrl-RS" sz="3600" dirty="0" smtClean="0"/>
              <a:t>В.  </a:t>
            </a:r>
            <a:r>
              <a:rPr lang="en-US" sz="3600" dirty="0" err="1" smtClean="0"/>
              <a:t>kumulus</a:t>
            </a:r>
            <a:r>
              <a:rPr lang="en-US" sz="3600" dirty="0"/>
              <a:t>,</a:t>
            </a:r>
          </a:p>
          <a:p>
            <a:pPr marL="0" indent="0">
              <a:buNone/>
            </a:pPr>
            <a:r>
              <a:rPr lang="sr-Cyrl-RS" sz="3600" dirty="0" smtClean="0"/>
              <a:t>Г.   </a:t>
            </a:r>
            <a:r>
              <a:rPr lang="en-US" sz="3600" dirty="0" err="1" smtClean="0"/>
              <a:t>cirus</a:t>
            </a:r>
            <a:r>
              <a:rPr lang="en-US" sz="3600" dirty="0"/>
              <a:t>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6472988"/>
            <a:ext cx="6858000" cy="57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29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42900" y="241070"/>
            <a:ext cx="6572250" cy="173712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b="1" dirty="0" smtClean="0"/>
              <a:t>2</a:t>
            </a:r>
            <a:r>
              <a:rPr lang="sr-Latn-RS" altLang="en-US" b="1" dirty="0" smtClean="0"/>
              <a:t>0</a:t>
            </a:r>
            <a:r>
              <a:rPr lang="en-US" altLang="en-US" b="1" dirty="0" smtClean="0"/>
              <a:t>. </a:t>
            </a:r>
            <a:r>
              <a:rPr lang="en-US" altLang="en-US" b="1" dirty="0" err="1" smtClean="0"/>
              <a:t>Pamukkale</a:t>
            </a:r>
            <a:r>
              <a:rPr lang="en-US" altLang="en-US" b="1" dirty="0" smtClean="0"/>
              <a:t>   je </a:t>
            </a:r>
            <a:r>
              <a:rPr lang="en-US" altLang="en-US" b="1" dirty="0" err="1" smtClean="0"/>
              <a:t>kompleks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jedinstvenih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mineralnih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izvora</a:t>
            </a:r>
            <a:r>
              <a:rPr lang="en-US" altLang="en-US" b="1" dirty="0" smtClean="0"/>
              <a:t> u </a:t>
            </a:r>
            <a:r>
              <a:rPr lang="en-US" altLang="en-US" b="1" dirty="0" err="1" smtClean="0"/>
              <a:t>jugozapadnoj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Turskoj</a:t>
            </a:r>
            <a:r>
              <a:rPr lang="en-US" altLang="en-US" b="1" dirty="0" smtClean="0"/>
              <a:t>, </a:t>
            </a:r>
            <a:r>
              <a:rPr lang="en-US" altLang="en-US" b="1" dirty="0" err="1" smtClean="0"/>
              <a:t>nalazi</a:t>
            </a:r>
            <a:r>
              <a:rPr lang="en-US" altLang="en-US" b="1" dirty="0" smtClean="0"/>
              <a:t> se u </a:t>
            </a:r>
            <a:r>
              <a:rPr lang="en-US" altLang="en-US" b="1" dirty="0" err="1" smtClean="0"/>
              <a:t>blizini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grada</a:t>
            </a:r>
            <a:r>
              <a:rPr lang="en-US" altLang="en-US" dirty="0" smtClean="0"/>
              <a:t> :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2085975" y="2583499"/>
            <a:ext cx="2686050" cy="2365772"/>
          </a:xfrm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>
                <a:solidFill>
                  <a:srgbClr val="FF0000"/>
                </a:solidFill>
              </a:rPr>
              <a:t>А.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Izmira</a:t>
            </a:r>
            <a:endParaRPr lang="en-US" altLang="en-US" sz="4000" dirty="0" smtClean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/>
              <a:t>Б. </a:t>
            </a:r>
            <a:r>
              <a:rPr lang="en-US" altLang="en-US" sz="4000" dirty="0" err="1" smtClean="0"/>
              <a:t>Ankare</a:t>
            </a:r>
            <a:endParaRPr lang="en-US" altLang="en-US" sz="4000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/>
              <a:t>В. </a:t>
            </a:r>
            <a:r>
              <a:rPr lang="en-US" altLang="en-US" sz="4000" dirty="0" err="1" smtClean="0"/>
              <a:t>Denizlija</a:t>
            </a:r>
            <a:endParaRPr lang="en-US" altLang="en-US" sz="4000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/>
              <a:t>Г. </a:t>
            </a:r>
            <a:r>
              <a:rPr lang="en-US" altLang="en-US" sz="4000" dirty="0" err="1" smtClean="0"/>
              <a:t>Istambula</a:t>
            </a:r>
            <a:r>
              <a:rPr lang="en-US" altLang="en-US" sz="4000" dirty="0" smtClean="0"/>
              <a:t> </a:t>
            </a:r>
          </a:p>
        </p:txBody>
      </p:sp>
      <p:pic>
        <p:nvPicPr>
          <p:cNvPr id="4100" name="Content Placeholder 4" descr="turska-pamukkale-terase-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99220"/>
            <a:ext cx="6858000" cy="6039853"/>
          </a:xfrm>
        </p:spPr>
      </p:pic>
    </p:spTree>
    <p:extLst>
      <p:ext uri="{BB962C8B-B14F-4D97-AF65-F5344CB8AC3E}">
        <p14:creationId xmlns:p14="http://schemas.microsoft.com/office/powerpoint/2010/main" val="3926768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" y="72096"/>
            <a:ext cx="6858000" cy="2356556"/>
          </a:xfrm>
        </p:spPr>
        <p:txBody>
          <a:bodyPr>
            <a:normAutofit/>
          </a:bodyPr>
          <a:lstStyle/>
          <a:p>
            <a:r>
              <a:rPr lang="sr-Cyrl-R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sr-Latn-R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oblikovanja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reljefa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talasa</a:t>
            </a:r>
            <a:r>
              <a:rPr lang="sr-Latn-R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naziva se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414" y="2643978"/>
            <a:ext cx="5279607" cy="2625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dirty="0" smtClean="0"/>
              <a:t>А. </a:t>
            </a:r>
            <a:r>
              <a:rPr lang="sr-Latn-RS" sz="3200" dirty="0" smtClean="0"/>
              <a:t>Denudacija</a:t>
            </a:r>
          </a:p>
          <a:p>
            <a:pPr marL="0" indent="0">
              <a:buNone/>
            </a:pPr>
            <a:r>
              <a:rPr lang="sr-Cyrl-RS" sz="3200" dirty="0" smtClean="0"/>
              <a:t>Б. </a:t>
            </a:r>
            <a:r>
              <a:rPr lang="sr-Latn-RS" sz="3200" dirty="0" smtClean="0"/>
              <a:t>Abrazija</a:t>
            </a:r>
            <a:endParaRPr lang="sr-Cyrl-RS" sz="3200" dirty="0"/>
          </a:p>
          <a:p>
            <a:pPr marL="0" indent="0">
              <a:buNone/>
            </a:pPr>
            <a:r>
              <a:rPr lang="sr-Cyrl-RS" sz="3200" dirty="0" smtClean="0"/>
              <a:t>В. </a:t>
            </a:r>
            <a:r>
              <a:rPr lang="sr-Latn-RS" sz="3200" dirty="0" smtClean="0"/>
              <a:t>Eolska erozija</a:t>
            </a:r>
          </a:p>
          <a:p>
            <a:pPr marL="0" indent="0">
              <a:buNone/>
            </a:pPr>
            <a:r>
              <a:rPr lang="sr-Cyrl-RS" sz="3200" dirty="0" smtClean="0"/>
              <a:t>Г. </a:t>
            </a:r>
            <a:r>
              <a:rPr lang="sr-Latn-RS" sz="3200" dirty="0" smtClean="0"/>
              <a:t>Glacijlna erozija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5269833"/>
            <a:ext cx="6858000" cy="6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05898"/>
            <a:ext cx="6778868" cy="2292923"/>
          </a:xfrm>
        </p:spPr>
        <p:txBody>
          <a:bodyPr>
            <a:normAutofit/>
          </a:bodyPr>
          <a:lstStyle/>
          <a:p>
            <a:r>
              <a:rPr lang="sr-Cyrl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Moreuz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Dardaneli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nalazi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između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evropskog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azijskog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Turske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povezuje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2598820"/>
            <a:ext cx="6778868" cy="3176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500" dirty="0" smtClean="0"/>
              <a:t>А. </a:t>
            </a:r>
            <a:r>
              <a:rPr lang="en-US" sz="3500" dirty="0" err="1" smtClean="0"/>
              <a:t>Mramorno</a:t>
            </a:r>
            <a:r>
              <a:rPr lang="en-US" sz="3500" dirty="0" smtClean="0"/>
              <a:t> </a:t>
            </a:r>
            <a:r>
              <a:rPr lang="en-US" sz="3500" dirty="0" err="1"/>
              <a:t>i</a:t>
            </a:r>
            <a:r>
              <a:rPr lang="en-US" sz="3500" dirty="0"/>
              <a:t> </a:t>
            </a:r>
            <a:r>
              <a:rPr lang="en-US" sz="3500" dirty="0" err="1"/>
              <a:t>Crno</a:t>
            </a:r>
            <a:r>
              <a:rPr lang="en-US" sz="3500" dirty="0"/>
              <a:t> more</a:t>
            </a:r>
            <a:r>
              <a:rPr lang="en-US" sz="3500" dirty="0" smtClean="0"/>
              <a:t>;</a:t>
            </a:r>
          </a:p>
          <a:p>
            <a:pPr marL="0" indent="0">
              <a:buNone/>
            </a:pPr>
            <a:r>
              <a:rPr lang="sr-Cyrl-RS" sz="3500" dirty="0" smtClean="0"/>
              <a:t>Б. </a:t>
            </a:r>
            <a:r>
              <a:rPr lang="en-US" sz="3500" dirty="0" err="1" smtClean="0"/>
              <a:t>Egejsko</a:t>
            </a:r>
            <a:r>
              <a:rPr lang="en-US" sz="3500" dirty="0" smtClean="0"/>
              <a:t> </a:t>
            </a:r>
            <a:r>
              <a:rPr lang="en-US" sz="3500" dirty="0" err="1" smtClean="0"/>
              <a:t>i</a:t>
            </a:r>
            <a:r>
              <a:rPr lang="en-US" sz="3500" dirty="0" smtClean="0"/>
              <a:t> </a:t>
            </a:r>
            <a:r>
              <a:rPr lang="en-US" sz="3500" dirty="0" err="1" smtClean="0"/>
              <a:t>Mramorno</a:t>
            </a:r>
            <a:r>
              <a:rPr lang="en-US" sz="3500" dirty="0" smtClean="0"/>
              <a:t> more</a:t>
            </a:r>
          </a:p>
          <a:p>
            <a:pPr marL="0" indent="0">
              <a:buNone/>
            </a:pPr>
            <a:r>
              <a:rPr lang="sr-Cyrl-RS" sz="3500" dirty="0" smtClean="0"/>
              <a:t>В. </a:t>
            </a:r>
            <a:r>
              <a:rPr lang="en-US" sz="3500" dirty="0" err="1" smtClean="0"/>
              <a:t>Crno</a:t>
            </a:r>
            <a:r>
              <a:rPr lang="en-US" sz="3500" dirty="0" smtClean="0"/>
              <a:t> </a:t>
            </a:r>
            <a:r>
              <a:rPr lang="en-US" sz="3500" dirty="0" err="1" smtClean="0"/>
              <a:t>i</a:t>
            </a:r>
            <a:r>
              <a:rPr lang="en-US" sz="3500" dirty="0" smtClean="0"/>
              <a:t> </a:t>
            </a:r>
            <a:r>
              <a:rPr lang="en-US" sz="3500" dirty="0" err="1" smtClean="0"/>
              <a:t>Egejsko</a:t>
            </a:r>
            <a:r>
              <a:rPr lang="en-US" sz="3500" dirty="0" smtClean="0"/>
              <a:t> more</a:t>
            </a:r>
          </a:p>
          <a:p>
            <a:pPr marL="0" indent="0">
              <a:buNone/>
            </a:pPr>
            <a:r>
              <a:rPr lang="sr-Cyrl-RS" sz="3500" dirty="0" smtClean="0"/>
              <a:t>Г. </a:t>
            </a:r>
            <a:r>
              <a:rPr lang="en-US" sz="3500" dirty="0" err="1" smtClean="0"/>
              <a:t>Mramorno</a:t>
            </a:r>
            <a:r>
              <a:rPr lang="en-US" sz="3500" dirty="0" smtClean="0"/>
              <a:t> </a:t>
            </a:r>
            <a:r>
              <a:rPr lang="en-US" sz="3500" dirty="0" err="1" smtClean="0"/>
              <a:t>i</a:t>
            </a:r>
            <a:r>
              <a:rPr lang="en-US" sz="3500" dirty="0" smtClean="0"/>
              <a:t> </a:t>
            </a:r>
            <a:r>
              <a:rPr lang="en-US" sz="3500" dirty="0" err="1" smtClean="0"/>
              <a:t>Kaspijsko</a:t>
            </a:r>
            <a:r>
              <a:rPr lang="en-US" sz="3500" dirty="0" smtClean="0"/>
              <a:t> more</a:t>
            </a:r>
          </a:p>
          <a:p>
            <a:pPr marL="289322" indent="-289322">
              <a:buAutoNum type="arabicPeriod"/>
            </a:pPr>
            <a:endParaRPr lang="en-US" dirty="0" smtClean="0"/>
          </a:p>
          <a:p>
            <a:pPr marL="289322" indent="-289322">
              <a:buAutoNum type="arabicPeriod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" y="9047747"/>
            <a:ext cx="6593304" cy="3144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6275"/>
            <a:ext cx="6778868" cy="34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2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28588" y="0"/>
            <a:ext cx="6515100" cy="2125131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altLang="en-US" sz="3600" b="1" dirty="0" smtClean="0"/>
              <a:t>23. </a:t>
            </a:r>
            <a:r>
              <a:rPr lang="en-US" altLang="en-US" sz="3600" b="1" dirty="0" smtClean="0"/>
              <a:t>Na </a:t>
            </a:r>
            <a:r>
              <a:rPr lang="en-US" altLang="en-US" sz="3600" b="1" dirty="0" err="1"/>
              <a:t>osnovu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fotografija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odredi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gde</a:t>
            </a:r>
            <a:r>
              <a:rPr lang="en-US" altLang="en-US" sz="3600" b="1" dirty="0"/>
              <a:t> se </a:t>
            </a:r>
            <a:r>
              <a:rPr lang="en-US" altLang="en-US" sz="3600" b="1" dirty="0" err="1"/>
              <a:t>nalazi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ovaj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jedinstveni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stadion</a:t>
            </a:r>
            <a:r>
              <a:rPr lang="en-US" altLang="en-US" sz="3600" b="1" dirty="0"/>
              <a:t> na </a:t>
            </a:r>
            <a:r>
              <a:rPr lang="en-US" altLang="en-US" sz="3600" b="1" dirty="0" err="1"/>
              <a:t>svetu</a:t>
            </a:r>
            <a:r>
              <a:rPr lang="en-US" altLang="en-US" sz="3600" b="1" dirty="0"/>
              <a:t>.</a:t>
            </a:r>
            <a:endParaRPr lang="en-US" altLang="en-US" sz="3600" dirty="0"/>
          </a:p>
        </p:txBody>
      </p:sp>
      <p:sp>
        <p:nvSpPr>
          <p:cNvPr id="3075" name="Content Placeholder 2"/>
          <p:cNvSpPr>
            <a:spLocks noGrp="1"/>
          </p:cNvSpPr>
          <p:nvPr>
            <p:ph sz="half" idx="1"/>
          </p:nvPr>
        </p:nvSpPr>
        <p:spPr>
          <a:xfrm>
            <a:off x="171450" y="2125131"/>
            <a:ext cx="4356936" cy="2601791"/>
          </a:xfrm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>
                <a:solidFill>
                  <a:srgbClr val="FF0000"/>
                </a:solidFill>
              </a:rPr>
              <a:t>А.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Norveškoj</a:t>
            </a:r>
            <a:endParaRPr lang="en-US" altLang="en-US" sz="4000" dirty="0" smtClean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/>
              <a:t>Б. </a:t>
            </a:r>
            <a:r>
              <a:rPr lang="en-US" altLang="en-US" sz="4000" dirty="0" err="1" smtClean="0"/>
              <a:t>Maldivima</a:t>
            </a:r>
            <a:endParaRPr lang="en-US" altLang="en-US" sz="4000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/>
              <a:t>В. </a:t>
            </a:r>
            <a:r>
              <a:rPr lang="en-US" altLang="en-US" sz="4000" dirty="0" err="1" smtClean="0"/>
              <a:t>Kamčatki</a:t>
            </a:r>
            <a:endParaRPr lang="en-US" altLang="en-US" sz="4000" dirty="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sr-Cyrl-RS" altLang="en-US" sz="4000" dirty="0" smtClean="0"/>
              <a:t>Г.  </a:t>
            </a:r>
            <a:r>
              <a:rPr lang="en-US" altLang="en-US" sz="4000" dirty="0" err="1" smtClean="0"/>
              <a:t>Novom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Zelandu</a:t>
            </a:r>
            <a:endParaRPr lang="en-US" altLang="en-US" sz="4000" dirty="0" smtClean="0"/>
          </a:p>
        </p:txBody>
      </p:sp>
      <p:pic>
        <p:nvPicPr>
          <p:cNvPr id="3076" name="Content Placeholder 7" descr="f8d12d8c5d2568ea114936d38757d9d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03071"/>
            <a:ext cx="2800350" cy="215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Content Placeholder 5" descr="C-axAyCXUAALW_l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48982"/>
            <a:ext cx="6858000" cy="7143018"/>
          </a:xfrm>
        </p:spPr>
      </p:pic>
    </p:spTree>
    <p:extLst>
      <p:ext uri="{BB962C8B-B14F-4D97-AF65-F5344CB8AC3E}">
        <p14:creationId xmlns:p14="http://schemas.microsoft.com/office/powerpoint/2010/main" val="402162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 smtClean="0"/>
              <a:t>24. </a:t>
            </a:r>
            <a:br>
              <a:rPr lang="en-US" sz="4400" b="1" dirty="0" smtClean="0"/>
            </a:br>
            <a:r>
              <a:rPr lang="pl-PL" sz="4400" b="1" dirty="0" smtClean="0"/>
              <a:t>Kolika </a:t>
            </a:r>
            <a:r>
              <a:rPr lang="pl-PL" sz="4400" b="1" dirty="0"/>
              <a:t>je prosečna udaljenost Zemlje od Sunca: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0"/>
            <a:ext cx="6858000" cy="4716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5572" y="3392905"/>
            <a:ext cx="49186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600" dirty="0"/>
              <a:t>A. </a:t>
            </a:r>
            <a:r>
              <a:rPr lang="en-US" sz="3600" dirty="0"/>
              <a:t>150 </a:t>
            </a:r>
            <a:r>
              <a:rPr lang="en-US" sz="3600" dirty="0" err="1"/>
              <a:t>miliona</a:t>
            </a:r>
            <a:r>
              <a:rPr lang="en-US" sz="3600" dirty="0"/>
              <a:t> km</a:t>
            </a:r>
          </a:p>
          <a:p>
            <a:r>
              <a:rPr lang="sr-Cyrl-RS" sz="3600" dirty="0" smtClean="0"/>
              <a:t>Б</a:t>
            </a:r>
            <a:r>
              <a:rPr lang="sr-Latn-RS" sz="3600" dirty="0" smtClean="0"/>
              <a:t>.  </a:t>
            </a:r>
            <a:r>
              <a:rPr lang="en-US" sz="3600" dirty="0"/>
              <a:t>500 </a:t>
            </a:r>
            <a:r>
              <a:rPr lang="en-US" sz="3600" dirty="0" err="1"/>
              <a:t>miliona</a:t>
            </a:r>
            <a:r>
              <a:rPr lang="en-US" sz="3600" dirty="0"/>
              <a:t> km</a:t>
            </a:r>
          </a:p>
          <a:p>
            <a:r>
              <a:rPr lang="sr-Cyrl-RS" sz="3600" dirty="0" smtClean="0"/>
              <a:t>В</a:t>
            </a:r>
            <a:r>
              <a:rPr lang="sr-Latn-RS" sz="3600" dirty="0" smtClean="0"/>
              <a:t>.  </a:t>
            </a:r>
            <a:r>
              <a:rPr lang="en-US" sz="3600" dirty="0"/>
              <a:t>750 </a:t>
            </a:r>
            <a:r>
              <a:rPr lang="en-US" sz="3600" dirty="0" err="1"/>
              <a:t>miliona</a:t>
            </a:r>
            <a:r>
              <a:rPr lang="en-US" sz="3600" dirty="0"/>
              <a:t> </a:t>
            </a:r>
            <a:r>
              <a:rPr lang="en-US" sz="3600" dirty="0" smtClean="0"/>
              <a:t>km</a:t>
            </a:r>
            <a:endParaRPr lang="sr-Cyrl-RS" sz="3600" dirty="0" smtClean="0"/>
          </a:p>
          <a:p>
            <a:r>
              <a:rPr lang="sr-Cyrl-RS" sz="3600" dirty="0" smtClean="0"/>
              <a:t>Г.     15 </a:t>
            </a:r>
            <a:r>
              <a:rPr lang="en-US" sz="3600" dirty="0" err="1"/>
              <a:t>miliona</a:t>
            </a:r>
            <a:r>
              <a:rPr lang="en-US" sz="3600" dirty="0"/>
              <a:t> km</a:t>
            </a:r>
            <a:endParaRPr lang="sr-Cyrl-RS" sz="3600" dirty="0"/>
          </a:p>
        </p:txBody>
      </p:sp>
    </p:spTree>
    <p:extLst>
      <p:ext uri="{BB962C8B-B14F-4D97-AF65-F5344CB8AC3E}">
        <p14:creationId xmlns:p14="http://schemas.microsoft.com/office/powerpoint/2010/main" val="3658496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600" b="1" dirty="0" smtClean="0"/>
              <a:t>2</a:t>
            </a:r>
            <a:r>
              <a:rPr lang="sr-Latn-RS" sz="3600" b="1" dirty="0" smtClean="0"/>
              <a:t>5</a:t>
            </a:r>
            <a:r>
              <a:rPr lang="sr-Latn-RS" sz="3600" b="1" dirty="0"/>
              <a:t>. </a:t>
            </a:r>
            <a:r>
              <a:rPr lang="en-US" sz="3600" b="1" dirty="0" err="1"/>
              <a:t>Nauka</a:t>
            </a:r>
            <a:r>
              <a:rPr lang="en-US" sz="3600" b="1" dirty="0"/>
              <a:t> </a:t>
            </a:r>
            <a:r>
              <a:rPr lang="en-US" sz="3600" b="1" dirty="0" err="1"/>
              <a:t>koja</a:t>
            </a:r>
            <a:r>
              <a:rPr lang="en-US" sz="3600" b="1" dirty="0"/>
              <a:t> </a:t>
            </a:r>
            <a:r>
              <a:rPr lang="en-US" sz="3600" b="1" dirty="0" err="1"/>
              <a:t>proučava</a:t>
            </a:r>
            <a:r>
              <a:rPr lang="en-US" sz="3600" b="1" dirty="0"/>
              <a:t> </a:t>
            </a:r>
            <a:r>
              <a:rPr lang="en-US" sz="3600" b="1" dirty="0" err="1"/>
              <a:t>međusobne</a:t>
            </a:r>
            <a:r>
              <a:rPr lang="en-US" sz="3600" b="1" dirty="0"/>
              <a:t> </a:t>
            </a:r>
            <a:r>
              <a:rPr lang="en-US" sz="3600" b="1" dirty="0" err="1"/>
              <a:t>odnose</a:t>
            </a:r>
            <a:r>
              <a:rPr lang="en-US" sz="3600" b="1" dirty="0"/>
              <a:t> </a:t>
            </a:r>
            <a:r>
              <a:rPr lang="en-US" sz="3600" b="1" dirty="0" err="1"/>
              <a:t>organizama</a:t>
            </a:r>
            <a:r>
              <a:rPr lang="en-US" sz="3600" b="1" dirty="0"/>
              <a:t> </a:t>
            </a:r>
            <a:r>
              <a:rPr lang="en-US" sz="3600" b="1" dirty="0" err="1"/>
              <a:t>i</a:t>
            </a:r>
            <a:r>
              <a:rPr lang="en-US" sz="3600" b="1" dirty="0"/>
              <a:t> </a:t>
            </a:r>
            <a:r>
              <a:rPr lang="en-US" sz="3600" b="1" dirty="0" err="1"/>
              <a:t>okoline</a:t>
            </a:r>
            <a:r>
              <a:rPr lang="en-US" sz="3600" b="1" dirty="0"/>
              <a:t> u </a:t>
            </a:r>
            <a:r>
              <a:rPr lang="en-US" sz="3600" b="1" dirty="0" err="1"/>
              <a:t>koj</a:t>
            </a:r>
            <a:r>
              <a:rPr lang="sr-Latn-RS" sz="3600" b="1" dirty="0"/>
              <a:t>oj</a:t>
            </a:r>
            <a:r>
              <a:rPr lang="en-US" sz="3600" b="1" dirty="0"/>
              <a:t> </a:t>
            </a:r>
            <a:r>
              <a:rPr lang="en-US" sz="3600" b="1" dirty="0" err="1"/>
              <a:t>žive</a:t>
            </a:r>
            <a:r>
              <a:rPr lang="en-US" sz="3600" b="1" dirty="0"/>
              <a:t> </a:t>
            </a:r>
            <a:r>
              <a:rPr lang="en-US" sz="3600" b="1" dirty="0" err="1"/>
              <a:t>zove</a:t>
            </a:r>
            <a:r>
              <a:rPr lang="en-US" sz="3600" b="1" dirty="0"/>
              <a:t> se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sz="3600" dirty="0" smtClean="0"/>
              <a:t>А. </a:t>
            </a:r>
            <a:r>
              <a:rPr lang="sr-Cyrl-RS" sz="3600" dirty="0"/>
              <a:t>Биогеографија</a:t>
            </a:r>
          </a:p>
          <a:p>
            <a:pPr marL="0" indent="0">
              <a:buNone/>
            </a:pPr>
            <a:r>
              <a:rPr lang="sr-Cyrl-RS" sz="3600" dirty="0" smtClean="0"/>
              <a:t>Б. </a:t>
            </a:r>
            <a:r>
              <a:rPr lang="sr-Cyrl-RS" sz="3600" dirty="0"/>
              <a:t>Геоморфологија</a:t>
            </a:r>
          </a:p>
          <a:p>
            <a:pPr marL="0" indent="0">
              <a:buNone/>
            </a:pPr>
            <a:r>
              <a:rPr lang="sr-Cyrl-RS" sz="3600" dirty="0" smtClean="0"/>
              <a:t>В. Екологија</a:t>
            </a:r>
          </a:p>
          <a:p>
            <a:pPr marL="0" indent="0">
              <a:buNone/>
            </a:pPr>
            <a:r>
              <a:rPr lang="sr-Cyrl-RS" sz="3600" dirty="0" smtClean="0"/>
              <a:t>Г. </a:t>
            </a:r>
            <a:r>
              <a:rPr lang="sr-Cyrl-RS" sz="3600" dirty="0"/>
              <a:t>Палеогеографија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8" y="5823284"/>
            <a:ext cx="6816972" cy="6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61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87" y="274229"/>
            <a:ext cx="5915025" cy="1289876"/>
          </a:xfrm>
        </p:spPr>
        <p:txBody>
          <a:bodyPr/>
          <a:lstStyle/>
          <a:p>
            <a:r>
              <a:rPr lang="sr-Cyrl-RS" b="1" dirty="0" smtClean="0"/>
              <a:t>2</a:t>
            </a:r>
            <a:r>
              <a:rPr lang="sr-Latn-RS" b="1" dirty="0" smtClean="0"/>
              <a:t>6. Desalinizacija je: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49" y="1564105"/>
            <a:ext cx="6643451" cy="3272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600" dirty="0" smtClean="0">
                <a:solidFill>
                  <a:srgbClr val="FF0000"/>
                </a:solidFill>
              </a:rPr>
              <a:t>A. </a:t>
            </a:r>
            <a:r>
              <a:rPr lang="en-US" sz="3600" dirty="0" err="1" smtClean="0">
                <a:solidFill>
                  <a:srgbClr val="FF0000"/>
                </a:solidFill>
              </a:rPr>
              <a:t>dobijanje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pitke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vode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iz</a:t>
            </a:r>
            <a:r>
              <a:rPr lang="en-US" sz="3600" dirty="0" smtClean="0">
                <a:solidFill>
                  <a:srgbClr val="FF0000"/>
                </a:solidFill>
              </a:rPr>
              <a:t> mora</a:t>
            </a:r>
          </a:p>
          <a:p>
            <a:pPr marL="0" indent="0">
              <a:buNone/>
            </a:pPr>
            <a:r>
              <a:rPr lang="sr-Cyrl-RS" sz="3600" dirty="0" smtClean="0"/>
              <a:t>Б</a:t>
            </a:r>
            <a:r>
              <a:rPr lang="sr-Latn-RS" sz="3600" dirty="0" smtClean="0"/>
              <a:t>. </a:t>
            </a:r>
            <a:r>
              <a:rPr lang="en-US" sz="3600" dirty="0" err="1"/>
              <a:t>dobijanje</a:t>
            </a:r>
            <a:r>
              <a:rPr lang="en-US" sz="3600" dirty="0"/>
              <a:t> </a:t>
            </a:r>
            <a:r>
              <a:rPr lang="en-US" sz="3600" dirty="0" smtClean="0"/>
              <a:t>soli </a:t>
            </a:r>
            <a:r>
              <a:rPr lang="en-US" sz="3600" dirty="0"/>
              <a:t> </a:t>
            </a:r>
            <a:r>
              <a:rPr lang="en-US" sz="3600" dirty="0" err="1" smtClean="0"/>
              <a:t>iz</a:t>
            </a:r>
            <a:r>
              <a:rPr lang="en-US" sz="3600" dirty="0" smtClean="0"/>
              <a:t> mora</a:t>
            </a:r>
          </a:p>
          <a:p>
            <a:pPr marL="0" indent="0">
              <a:buNone/>
            </a:pPr>
            <a:r>
              <a:rPr lang="sr-Cyrl-RS" sz="3600" dirty="0" smtClean="0"/>
              <a:t>В</a:t>
            </a:r>
            <a:r>
              <a:rPr lang="sr-Latn-RS" sz="3600" dirty="0" smtClean="0"/>
              <a:t>. </a:t>
            </a:r>
            <a:r>
              <a:rPr lang="en-US" sz="3600" dirty="0" err="1"/>
              <a:t>dobijanje</a:t>
            </a:r>
            <a:r>
              <a:rPr lang="en-US" sz="3600" dirty="0"/>
              <a:t> </a:t>
            </a:r>
            <a:r>
              <a:rPr lang="en-US" sz="3600" dirty="0" err="1" smtClean="0"/>
              <a:t>nafte</a:t>
            </a:r>
            <a:r>
              <a:rPr lang="en-US" sz="3600" dirty="0" smtClean="0"/>
              <a:t> </a:t>
            </a:r>
            <a:r>
              <a:rPr lang="sr-Cyrl-RS" sz="3600" dirty="0" smtClean="0"/>
              <a:t> </a:t>
            </a:r>
            <a:r>
              <a:rPr lang="en-US" sz="3600" dirty="0" err="1" smtClean="0"/>
              <a:t>iz</a:t>
            </a:r>
            <a:r>
              <a:rPr lang="en-US" sz="3600" dirty="0" smtClean="0"/>
              <a:t> mora</a:t>
            </a:r>
            <a:endParaRPr lang="sr-Cyrl-RS" sz="3600" dirty="0" smtClean="0"/>
          </a:p>
          <a:p>
            <a:pPr marL="0" indent="0">
              <a:buNone/>
            </a:pPr>
            <a:r>
              <a:rPr lang="sr-Cyrl-RS" sz="3600" dirty="0" smtClean="0"/>
              <a:t>Г. </a:t>
            </a:r>
            <a:r>
              <a:rPr lang="en-US" sz="3600" dirty="0" err="1"/>
              <a:t>dobijanje</a:t>
            </a:r>
            <a:r>
              <a:rPr lang="en-US" sz="3600" dirty="0" smtClean="0"/>
              <a:t> </a:t>
            </a:r>
            <a:r>
              <a:rPr lang="sr-Cyrl-RS" sz="3600" dirty="0" smtClean="0"/>
              <a:t> </a:t>
            </a:r>
            <a:r>
              <a:rPr lang="en-US" sz="3600" dirty="0" err="1" smtClean="0"/>
              <a:t>plina</a:t>
            </a:r>
            <a:r>
              <a:rPr lang="en-US" sz="3600" dirty="0" smtClean="0"/>
              <a:t> </a:t>
            </a:r>
            <a:r>
              <a:rPr lang="en-US" sz="3600" dirty="0" err="1"/>
              <a:t>iz</a:t>
            </a:r>
            <a:r>
              <a:rPr lang="en-US" sz="3600" dirty="0"/>
              <a:t> mora</a:t>
            </a:r>
            <a:endParaRPr lang="sr-Cyrl-RS" sz="36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9" y="7146758"/>
            <a:ext cx="6229863" cy="4526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664" y="4235115"/>
            <a:ext cx="2714130" cy="2627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9" y="4235115"/>
            <a:ext cx="3214451" cy="26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71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154084"/>
            <a:ext cx="5915025" cy="1795032"/>
          </a:xfrm>
        </p:spPr>
        <p:txBody>
          <a:bodyPr>
            <a:normAutofit/>
          </a:bodyPr>
          <a:lstStyle/>
          <a:p>
            <a:r>
              <a:rPr lang="sr-Cyrl-RS" sz="4000" b="1" dirty="0" smtClean="0"/>
              <a:t>27</a:t>
            </a:r>
            <a:r>
              <a:rPr lang="sr-Latn-RS" sz="4000" b="1" dirty="0" smtClean="0"/>
              <a:t>.  </a:t>
            </a:r>
            <a:r>
              <a:rPr lang="sr-Latn-RS" sz="4000" b="1" dirty="0"/>
              <a:t>Mangrovi su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9577"/>
            <a:ext cx="6569241" cy="7735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А</a:t>
            </a:r>
            <a:r>
              <a:rPr lang="sr-Latn-RS" sz="3200" dirty="0" smtClean="0"/>
              <a:t>.</a:t>
            </a:r>
            <a:r>
              <a:rPr lang="ru-RU" sz="3200" dirty="0" smtClean="0"/>
              <a:t> </a:t>
            </a:r>
            <a:r>
              <a:rPr lang="sr-Latn-RS" sz="3200" dirty="0" smtClean="0"/>
              <a:t>tropsko voće,</a:t>
            </a:r>
            <a:endParaRPr lang="sr-Cyrl-RS" sz="3200" dirty="0" smtClean="0"/>
          </a:p>
          <a:p>
            <a:pPr marL="0" indent="0">
              <a:buNone/>
            </a:pPr>
            <a:endParaRPr lang="sr-Latn-RS" sz="3200" dirty="0" smtClean="0"/>
          </a:p>
          <a:p>
            <a:pPr marL="0" indent="0">
              <a:buNone/>
            </a:pPr>
            <a:r>
              <a:rPr lang="sr-Cyrl-RS" sz="3200" dirty="0" smtClean="0"/>
              <a:t>Б</a:t>
            </a:r>
            <a:r>
              <a:rPr lang="sr-Latn-RS" sz="3200" dirty="0" smtClean="0"/>
              <a:t>. tropski insekti</a:t>
            </a:r>
            <a:endParaRPr lang="sr-Cyrl-RS" sz="3200" dirty="0" smtClean="0"/>
          </a:p>
          <a:p>
            <a:pPr marL="0" indent="0">
              <a:buNone/>
            </a:pPr>
            <a:endParaRPr lang="sr-Latn-RS" sz="3200" dirty="0" smtClean="0"/>
          </a:p>
          <a:p>
            <a:pPr marL="0" indent="0">
              <a:buNone/>
            </a:pPr>
            <a:r>
              <a:rPr lang="sr-Cyrl-RS" sz="3200" dirty="0" smtClean="0">
                <a:solidFill>
                  <a:srgbClr val="FF0000"/>
                </a:solidFill>
              </a:rPr>
              <a:t>В</a:t>
            </a:r>
            <a:r>
              <a:rPr lang="sr-Latn-RS" sz="3200" dirty="0" smtClean="0">
                <a:solidFill>
                  <a:srgbClr val="FF0000"/>
                </a:solidFill>
              </a:rPr>
              <a:t>. tropska vegetacije koj se razvija na muljevitim terenima,</a:t>
            </a:r>
            <a:endParaRPr lang="sr-Cyrl-RS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sz="3200" dirty="0" smtClean="0"/>
          </a:p>
          <a:p>
            <a:pPr marL="0" indent="0">
              <a:buNone/>
            </a:pPr>
            <a:r>
              <a:rPr lang="sr-Cyrl-RS" sz="3200" dirty="0" smtClean="0"/>
              <a:t>Г</a:t>
            </a:r>
            <a:r>
              <a:rPr lang="sr-Latn-RS" sz="3200" dirty="0" smtClean="0"/>
              <a:t>. Tropske palme</a:t>
            </a:r>
          </a:p>
          <a:p>
            <a:pPr marL="0" indent="0">
              <a:buNone/>
            </a:pPr>
            <a:r>
              <a:rPr lang="sr-Latn-RS" sz="3200" dirty="0" smtClean="0"/>
              <a:t>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8706327"/>
            <a:ext cx="3140241" cy="2998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380" y="8706328"/>
            <a:ext cx="3429000" cy="299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380" y="6059488"/>
            <a:ext cx="3429000" cy="229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6059488"/>
            <a:ext cx="3140240" cy="22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74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2093495"/>
          </a:xfrm>
        </p:spPr>
        <p:txBody>
          <a:bodyPr>
            <a:normAutofit/>
          </a:bodyPr>
          <a:lstStyle/>
          <a:p>
            <a:r>
              <a:rPr lang="sr-Cyrl-RS" sz="3600" b="1" dirty="0" smtClean="0">
                <a:latin typeface="+mn-lt"/>
              </a:rPr>
              <a:t>28. </a:t>
            </a:r>
            <a:r>
              <a:rPr lang="sr-Latn-RS" sz="3600" b="1" dirty="0" smtClean="0">
                <a:latin typeface="+mn-lt"/>
              </a:rPr>
              <a:t>.  </a:t>
            </a:r>
            <a:r>
              <a:rPr lang="sr-Latn-RS" sz="3600" b="1" dirty="0">
                <a:latin typeface="+mn-lt"/>
              </a:rPr>
              <a:t>U kojoj od nvedenih država je zastupljena monsunska klima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2454442"/>
            <a:ext cx="5915025" cy="3605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600" dirty="0" smtClean="0"/>
              <a:t>А. </a:t>
            </a:r>
            <a:r>
              <a:rPr lang="sr-Latn-RS" sz="3600" dirty="0" smtClean="0"/>
              <a:t>Mongolija</a:t>
            </a:r>
          </a:p>
          <a:p>
            <a:pPr marL="0" indent="0">
              <a:buNone/>
            </a:pPr>
            <a:r>
              <a:rPr lang="sr-Cyrl-RS" sz="3600" dirty="0" smtClean="0"/>
              <a:t>Б. </a:t>
            </a:r>
            <a:r>
              <a:rPr lang="sr-Latn-RS" sz="3600" dirty="0" smtClean="0"/>
              <a:t>Avganistan</a:t>
            </a:r>
          </a:p>
          <a:p>
            <a:pPr marL="0" indent="0">
              <a:buNone/>
            </a:pPr>
            <a:r>
              <a:rPr lang="sr-Cyrl-RS" sz="3600" dirty="0" smtClean="0">
                <a:solidFill>
                  <a:srgbClr val="FF0000"/>
                </a:solidFill>
              </a:rPr>
              <a:t>В. </a:t>
            </a:r>
            <a:r>
              <a:rPr lang="sr-Latn-RS" sz="3600" dirty="0" smtClean="0">
                <a:solidFill>
                  <a:srgbClr val="FF0000"/>
                </a:solidFill>
              </a:rPr>
              <a:t>Tajland</a:t>
            </a:r>
          </a:p>
          <a:p>
            <a:pPr marL="0" indent="0">
              <a:buNone/>
            </a:pPr>
            <a:r>
              <a:rPr lang="sr-Cyrl-RS" sz="3600" dirty="0" smtClean="0"/>
              <a:t>Г. </a:t>
            </a:r>
            <a:r>
              <a:rPr lang="sr-Latn-RS" sz="3600" dirty="0" smtClean="0"/>
              <a:t>Kazakstan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3" y="6689558"/>
            <a:ext cx="6676487" cy="48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5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77" y="1931350"/>
            <a:ext cx="6572383" cy="6050344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2</a:t>
            </a:r>
            <a:r>
              <a:rPr lang="ru-RU" sz="2800" b="1" dirty="0" smtClean="0"/>
              <a:t>. Шта </a:t>
            </a:r>
            <a:r>
              <a:rPr lang="ru-RU" sz="2800" b="1" dirty="0"/>
              <a:t>од наведеног није основно обележје на мапи</a:t>
            </a:r>
            <a:r>
              <a:rPr lang="ru-RU" sz="2800" b="1" dirty="0" smtClean="0"/>
              <a:t>?</a:t>
            </a:r>
            <a:endParaRPr lang="sr-Latn-RS" sz="2800" b="1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dirty="0" smtClean="0"/>
              <a:t>А. Наслов</a:t>
            </a:r>
            <a:endParaRPr lang="sr-Latn-RS" sz="2800" dirty="0" smtClean="0"/>
          </a:p>
          <a:p>
            <a:pPr marL="0" indent="0">
              <a:buNone/>
            </a:pPr>
            <a:endParaRPr lang="sr-Latn-RS" sz="2800" dirty="0"/>
          </a:p>
          <a:p>
            <a:pPr marL="0" indent="0">
              <a:buNone/>
            </a:pPr>
            <a:r>
              <a:rPr lang="ru-RU" sz="2800" dirty="0" smtClean="0"/>
              <a:t>Б. Датум објављивања</a:t>
            </a:r>
            <a:endParaRPr lang="sr-Latn-RS" sz="2800" dirty="0" smtClean="0"/>
          </a:p>
          <a:p>
            <a:pPr marL="0" indent="0">
              <a:buNone/>
            </a:pPr>
            <a:endParaRPr lang="sr-Latn-RS" sz="2800" dirty="0"/>
          </a:p>
          <a:p>
            <a:pPr marL="0" indent="0">
              <a:buNone/>
            </a:pPr>
            <a:r>
              <a:rPr lang="ru-RU" sz="2800" dirty="0" smtClean="0"/>
              <a:t>Ц. Границе</a:t>
            </a:r>
            <a:endParaRPr lang="sr-Latn-RS" sz="2800" dirty="0" smtClean="0"/>
          </a:p>
          <a:p>
            <a:pPr marL="0" indent="0">
              <a:buNone/>
            </a:pPr>
            <a:endParaRPr lang="sr-Latn-RS" sz="2800" dirty="0"/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Д. </a:t>
            </a:r>
            <a:r>
              <a:rPr lang="sr-Cyrl-RS" sz="2800" dirty="0" smtClean="0">
                <a:solidFill>
                  <a:srgbClr val="FF0000"/>
                </a:solidFill>
              </a:rPr>
              <a:t>Изохипсе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Karta Azije: Evropa I Azija Ka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8" y="6717229"/>
            <a:ext cx="6633672" cy="536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45" y="259035"/>
            <a:ext cx="1052270" cy="15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6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33" y="342438"/>
            <a:ext cx="6249353" cy="745629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latin typeface="+mn-lt"/>
                <a:cs typeface="Times New Roman" pitchFamily="18" charset="0"/>
              </a:rPr>
              <a:t>29.Животиња са слике насељава подручје: </a:t>
            </a:r>
            <a:endParaRPr lang="en-US" b="1" dirty="0">
              <a:latin typeface="+mn-lt"/>
              <a:cs typeface="Times New Roman" pitchFamily="18" charset="0"/>
            </a:endParaRPr>
          </a:p>
        </p:txBody>
      </p:sp>
      <p:pic>
        <p:nvPicPr>
          <p:cNvPr id="15362" name="Picture 2" descr="Biljni i životinjski svijet Himalaja | Geografija za sve"/>
          <p:cNvPicPr>
            <a:picLocks noChangeAspect="1" noChangeArrowheads="1"/>
          </p:cNvPicPr>
          <p:nvPr/>
        </p:nvPicPr>
        <p:blipFill>
          <a:blip r:embed="rId2"/>
          <a:srcRect t="2751"/>
          <a:stretch>
            <a:fillRect/>
          </a:stretch>
        </p:blipFill>
        <p:spPr bwMode="auto">
          <a:xfrm>
            <a:off x="297339" y="5012267"/>
            <a:ext cx="2970794" cy="27746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9033" y="1443193"/>
            <a:ext cx="278483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3200" dirty="0">
                <a:cs typeface="Times New Roman" pitchFamily="18" charset="0"/>
              </a:rPr>
              <a:t>1. Анда</a:t>
            </a:r>
          </a:p>
          <a:p>
            <a:pPr>
              <a:lnSpc>
                <a:spcPct val="150000"/>
              </a:lnSpc>
            </a:pPr>
            <a:r>
              <a:rPr lang="sr-Cyrl-RS" sz="3200" dirty="0">
                <a:cs typeface="Times New Roman" pitchFamily="18" charset="0"/>
              </a:rPr>
              <a:t>2. Алпа</a:t>
            </a:r>
          </a:p>
          <a:p>
            <a:pPr>
              <a:lnSpc>
                <a:spcPct val="150000"/>
              </a:lnSpc>
            </a:pPr>
            <a:r>
              <a:rPr lang="sr-Cyrl-RS" sz="3200" dirty="0">
                <a:solidFill>
                  <a:srgbClr val="FF0000"/>
                </a:solidFill>
                <a:cs typeface="Times New Roman" pitchFamily="18" charset="0"/>
              </a:rPr>
              <a:t>3. Тибета</a:t>
            </a:r>
          </a:p>
          <a:p>
            <a:pPr>
              <a:lnSpc>
                <a:spcPct val="150000"/>
              </a:lnSpc>
            </a:pPr>
            <a:r>
              <a:rPr lang="sr-Cyrl-RS" sz="3200" dirty="0">
                <a:cs typeface="Times New Roman" pitchFamily="18" charset="0"/>
              </a:rPr>
              <a:t>4.  Кавказа</a:t>
            </a:r>
            <a:endParaRPr lang="en-US" sz="3200" dirty="0">
              <a:cs typeface="Times New Roman" pitchFamily="18" charset="0"/>
            </a:endParaRPr>
          </a:p>
        </p:txBody>
      </p:sp>
      <p:pic>
        <p:nvPicPr>
          <p:cNvPr id="1026" name="Picture 2" descr="Tibet, dragulj dalekog istoka – 10na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12267"/>
            <a:ext cx="3130187" cy="277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36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42900" y="256116"/>
            <a:ext cx="6172200" cy="857250"/>
          </a:xfrm>
        </p:spPr>
        <p:txBody>
          <a:bodyPr/>
          <a:lstStyle/>
          <a:p>
            <a:pPr algn="l"/>
            <a:r>
              <a:rPr lang="sr-Cyrl-RS" altLang="en-US" sz="3000" b="1" dirty="0" smtClean="0"/>
              <a:t>30</a:t>
            </a:r>
            <a:r>
              <a:rPr lang="en-US" altLang="en-US" sz="3000" b="1" dirty="0" smtClean="0"/>
              <a:t>.</a:t>
            </a:r>
            <a:r>
              <a:rPr lang="sr-Cyrl-RS" altLang="en-US" sz="3000" b="1" dirty="0"/>
              <a:t>Избаци уљеза?</a:t>
            </a:r>
            <a:endParaRPr lang="en-US" altLang="en-US" sz="3000" b="1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28650" y="1964267"/>
            <a:ext cx="6172200" cy="3654357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sr-Cyrl-RS" altLang="en-US" dirty="0" smtClean="0">
                <a:solidFill>
                  <a:srgbClr val="FF0000"/>
                </a:solidFill>
              </a:rPr>
              <a:t>А)                                                             </a:t>
            </a:r>
            <a:r>
              <a:rPr lang="sr-Cyrl-RS" altLang="en-US" dirty="0" smtClean="0"/>
              <a:t>Б)</a:t>
            </a:r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endParaRPr lang="sr-Cyrl-RS" altLang="en-US" dirty="0" smtClean="0"/>
          </a:p>
          <a:p>
            <a:pPr>
              <a:buFont typeface="Arial" panose="020B0604020202020204" pitchFamily="34" charset="0"/>
              <a:buNone/>
            </a:pPr>
            <a:r>
              <a:rPr lang="sr-Cyrl-RS" altLang="en-US" dirty="0" smtClean="0"/>
              <a:t>В)                                                                    Г) </a:t>
            </a:r>
            <a:endParaRPr lang="en-US" altLang="en-US" dirty="0" smtClean="0"/>
          </a:p>
        </p:txBody>
      </p:sp>
      <p:pic>
        <p:nvPicPr>
          <p:cNvPr id="18436" name="Picture 2" descr="D:\NEREZANO I NERAZVRSTANO\GEOS\MM test drzavno\Radoinjsko jeze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4356" r="6789" b="2905"/>
          <a:stretch>
            <a:fillRect/>
          </a:stretch>
        </p:blipFill>
        <p:spPr bwMode="auto">
          <a:xfrm>
            <a:off x="3650854" y="2292348"/>
            <a:ext cx="2951559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D:\NEREZANO I NERAZVRSTANO\GEOS\MM test drzavno\Belocrkvanska jez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/>
          <a:stretch>
            <a:fillRect/>
          </a:stretch>
        </p:blipFill>
        <p:spPr bwMode="auto">
          <a:xfrm>
            <a:off x="3688556" y="5585880"/>
            <a:ext cx="2857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D:\NEREZANO I NERAZVRSTANO\GEOS\MM test drzavno\Borsko jezer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1" t="13440" r="3905" b="17920"/>
          <a:stretch>
            <a:fillRect/>
          </a:stretch>
        </p:blipFill>
        <p:spPr bwMode="auto">
          <a:xfrm>
            <a:off x="267892" y="5618625"/>
            <a:ext cx="3059906" cy="199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D:\NEREZANO I NERAZVRSTANO\GEOS\MM test drzavno\Sa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/>
          <a:stretch>
            <a:fillRect/>
          </a:stretch>
        </p:blipFill>
        <p:spPr bwMode="auto">
          <a:xfrm>
            <a:off x="426244" y="2308719"/>
            <a:ext cx="2901554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56487"/>
      </p:ext>
    </p:extLst>
  </p:cSld>
  <p:clrMapOvr>
    <a:masterClrMapping/>
  </p:clrMapOvr>
  <p:transition advTm="4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472" y="642758"/>
            <a:ext cx="6743700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indent="-557213"/>
            <a:r>
              <a:rPr lang="sr-Cyrl-RS" sz="3000" dirty="0" smtClean="0"/>
              <a:t>3</a:t>
            </a:r>
            <a:r>
              <a:rPr lang="sr-Latn-RS" sz="3000" dirty="0" smtClean="0"/>
              <a:t>1</a:t>
            </a:r>
            <a:r>
              <a:rPr lang="sr-Cyrl-RS" sz="3000" dirty="0" smtClean="0"/>
              <a:t>. </a:t>
            </a:r>
            <a:r>
              <a:rPr lang="sr-Cyrl-RS" sz="3000" dirty="0"/>
              <a:t>Плантажа са слике је</a:t>
            </a:r>
            <a:r>
              <a:rPr lang="en-US" sz="3000" dirty="0"/>
              <a:t> </a:t>
            </a:r>
            <a:r>
              <a:rPr lang="sr-Cyrl-RS" sz="3000" dirty="0"/>
              <a:t>заштићена од:</a:t>
            </a:r>
          </a:p>
          <a:p>
            <a:endParaRPr lang="sr-Cyrl-RS" sz="1350" dirty="0"/>
          </a:p>
          <a:p>
            <a:r>
              <a:rPr lang="sr-Cyrl-RS" sz="2400" dirty="0"/>
              <a:t>А) Кише</a:t>
            </a:r>
          </a:p>
          <a:p>
            <a:r>
              <a:rPr lang="sr-Cyrl-RS" sz="2400" dirty="0">
                <a:solidFill>
                  <a:srgbClr val="FF0000"/>
                </a:solidFill>
              </a:rPr>
              <a:t>Б) Града</a:t>
            </a:r>
          </a:p>
          <a:p>
            <a:r>
              <a:rPr lang="sr-Cyrl-RS" sz="2400" dirty="0"/>
              <a:t>В) Ветра</a:t>
            </a:r>
          </a:p>
          <a:p>
            <a:r>
              <a:rPr lang="sr-Cyrl-RS" sz="2400" dirty="0"/>
              <a:t>Г) Сунца</a:t>
            </a:r>
            <a:endParaRPr lang="en-US" sz="2400" dirty="0"/>
          </a:p>
        </p:txBody>
      </p:sp>
      <p:pic>
        <p:nvPicPr>
          <p:cNvPr id="10242" name="Picture 2" descr="C:\Users\stefan\Desktop\MM test\protivgradne-mre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919" y="3849891"/>
            <a:ext cx="4914900" cy="3686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3357830"/>
      </p:ext>
    </p:extLst>
  </p:cSld>
  <p:clrMapOvr>
    <a:masterClrMapping/>
  </p:clrMapOvr>
  <p:transition advClick="0" advTm="40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661410"/>
            <a:ext cx="5829300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000" dirty="0" smtClean="0"/>
              <a:t>32 </a:t>
            </a:r>
            <a:r>
              <a:rPr lang="sr-Cyrl-RS" sz="3000" dirty="0" smtClean="0"/>
              <a:t>Слика </a:t>
            </a:r>
            <a:r>
              <a:rPr lang="sr-Cyrl-RS" sz="3000" dirty="0"/>
              <a:t>представља:</a:t>
            </a:r>
          </a:p>
          <a:p>
            <a:endParaRPr lang="sr-Cyrl-RS" sz="1350" dirty="0"/>
          </a:p>
          <a:p>
            <a:r>
              <a:rPr lang="sr-Cyrl-RS" sz="2400" dirty="0">
                <a:solidFill>
                  <a:srgbClr val="FF0000"/>
                </a:solidFill>
              </a:rPr>
              <a:t>А) Избеглички камп</a:t>
            </a:r>
          </a:p>
          <a:p>
            <a:r>
              <a:rPr lang="sr-Cyrl-RS" sz="2400" dirty="0"/>
              <a:t>Б) Радничко насеље</a:t>
            </a:r>
          </a:p>
          <a:p>
            <a:r>
              <a:rPr lang="sr-Cyrl-RS" sz="2400" dirty="0"/>
              <a:t>В) Сточарско насеље</a:t>
            </a:r>
          </a:p>
          <a:p>
            <a:r>
              <a:rPr lang="sr-Cyrl-RS" sz="2400" dirty="0"/>
              <a:t>Г) Туристички камп</a:t>
            </a:r>
            <a:endParaRPr lang="en-US" sz="2400" dirty="0"/>
          </a:p>
        </p:txBody>
      </p:sp>
      <p:pic>
        <p:nvPicPr>
          <p:cNvPr id="9218" name="Picture 2" descr="C:\Users\stefan\Desktop\MM test\unh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6025" y="5877401"/>
            <a:ext cx="4371975" cy="2790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2254501"/>
      </p:ext>
    </p:extLst>
  </p:cSld>
  <p:clrMapOvr>
    <a:masterClrMapping/>
  </p:clrMapOvr>
  <p:transition advClick="0" advTm="40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33</a:t>
            </a:r>
            <a:r>
              <a:rPr lang="sr-Cyrl-RS" dirty="0" smtClean="0"/>
              <a:t>. Врста куће са слике карактеристична је за народ: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2870" indent="0">
              <a:buNone/>
            </a:pPr>
            <a:r>
              <a:rPr lang="sr-Cyrl-RS" dirty="0" smtClean="0"/>
              <a:t>А) Инуите</a:t>
            </a:r>
          </a:p>
          <a:p>
            <a:pPr marL="102870" indent="0">
              <a:buNone/>
            </a:pPr>
            <a:r>
              <a:rPr lang="sr-Cyrl-RS" dirty="0" smtClean="0"/>
              <a:t>Б) Фулане</a:t>
            </a:r>
          </a:p>
          <a:p>
            <a:pPr marL="102870" indent="0">
              <a:buNone/>
            </a:pPr>
            <a:r>
              <a:rPr lang="sr-Cyrl-RS" dirty="0" smtClean="0"/>
              <a:t>В) Јорубе</a:t>
            </a:r>
          </a:p>
          <a:p>
            <a:pPr marL="102870" indent="0">
              <a:buNone/>
            </a:pPr>
            <a:r>
              <a:rPr lang="sr-Cyrl-RS" dirty="0" smtClean="0"/>
              <a:t>Г) Бушмане</a:t>
            </a:r>
            <a:endParaRPr lang="hr-HR" dirty="0"/>
          </a:p>
        </p:txBody>
      </p:sp>
      <p:pic>
        <p:nvPicPr>
          <p:cNvPr id="15362" name="Picture 2" descr="C:\Users\korisnik\Desktop\слике за презу\Ig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84145"/>
            <a:ext cx="4565737" cy="39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6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26900" y="3730260"/>
            <a:ext cx="6557091" cy="8569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>
              <a:lnSpc>
                <a:spcPct val="100000"/>
              </a:lnSpc>
            </a:pPr>
            <a:r>
              <a:rPr lang="sr-Latn-RS" sz="3300" dirty="0" smtClean="0">
                <a:solidFill>
                  <a:srgbClr val="FF0000"/>
                </a:solidFill>
                <a:latin typeface="Calibri"/>
              </a:rPr>
              <a:t>34. </a:t>
            </a:r>
            <a:r>
              <a:rPr lang="sr-Latn-RS" sz="3300" dirty="0">
                <a:solidFill>
                  <a:srgbClr val="FF0000"/>
                </a:solidFill>
                <a:latin typeface="Calibri"/>
              </a:rPr>
              <a:t>Pejzaž na slici karakterističan je za:</a:t>
            </a:r>
            <a:endParaRPr sz="1350" dirty="0">
              <a:solidFill>
                <a:srgbClr val="FF0000"/>
              </a:solidFill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126900" y="4778400"/>
            <a:ext cx="6171930" cy="339417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AutoNum type="alphaLcParenR"/>
            </a:pPr>
            <a:r>
              <a:rPr lang="sr-Latn-RS" sz="2400" dirty="0">
                <a:solidFill>
                  <a:srgbClr val="000000"/>
                </a:solidFill>
                <a:latin typeface="Calibri"/>
              </a:rPr>
              <a:t> Belgiju</a:t>
            </a:r>
            <a:endParaRPr sz="1350" dirty="0"/>
          </a:p>
          <a:p>
            <a:pPr>
              <a:lnSpc>
                <a:spcPct val="100000"/>
              </a:lnSpc>
              <a:buFont typeface="Arial"/>
              <a:buAutoNum type="alphaLcParenR"/>
            </a:pPr>
            <a:r>
              <a:rPr lang="sr-Latn-RS" sz="2400" dirty="0">
                <a:latin typeface="Calibri"/>
              </a:rPr>
              <a:t> Francusku</a:t>
            </a:r>
            <a:endParaRPr sz="1350" dirty="0"/>
          </a:p>
          <a:p>
            <a:pPr>
              <a:lnSpc>
                <a:spcPct val="100000"/>
              </a:lnSpc>
              <a:buFont typeface="Arial"/>
              <a:buAutoNum type="alphaLcParenR"/>
            </a:pPr>
            <a:r>
              <a:rPr lang="sr-Latn-RS" sz="2400" dirty="0">
                <a:latin typeface="Calibri"/>
              </a:rPr>
              <a:t> Mađarsku</a:t>
            </a:r>
            <a:endParaRPr sz="1350" dirty="0"/>
          </a:p>
          <a:p>
            <a:pPr>
              <a:lnSpc>
                <a:spcPct val="100000"/>
              </a:lnSpc>
              <a:buFont typeface="Arial"/>
              <a:buAutoNum type="alphaLcParenR"/>
            </a:pPr>
            <a:r>
              <a:rPr lang="sr-Latn-RS" sz="2400" dirty="0">
                <a:solidFill>
                  <a:srgbClr val="FF0000"/>
                </a:solidFill>
                <a:latin typeface="Calibri"/>
              </a:rPr>
              <a:t> Holandiju</a:t>
            </a:r>
            <a:endParaRPr sz="1350" dirty="0">
              <a:solidFill>
                <a:srgbClr val="FF0000"/>
              </a:solidFill>
            </a:endParaRPr>
          </a:p>
        </p:txBody>
      </p:sp>
      <p:pic>
        <p:nvPicPr>
          <p:cNvPr id="131" name="Picture 2"/>
          <p:cNvPicPr/>
          <p:nvPr/>
        </p:nvPicPr>
        <p:blipFill>
          <a:blip r:embed="rId2"/>
          <a:stretch/>
        </p:blipFill>
        <p:spPr>
          <a:xfrm>
            <a:off x="1907956" y="4830344"/>
            <a:ext cx="4678560" cy="3111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 smtClean="0">
                <a:solidFill>
                  <a:srgbClr val="FF0000"/>
                </a:solidFill>
              </a:rPr>
              <a:t>35. </a:t>
            </a:r>
            <a:r>
              <a:rPr lang="fi-FI" b="1" dirty="0" smtClean="0"/>
              <a:t>Teorija rasizma zasniva se na verovanju: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a) da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svi</a:t>
            </a:r>
            <a:r>
              <a:rPr lang="en-US" dirty="0" smtClean="0"/>
              <a:t> </a:t>
            </a:r>
            <a:r>
              <a:rPr lang="en-US" dirty="0" err="1" smtClean="0"/>
              <a:t>ljudi</a:t>
            </a:r>
            <a:r>
              <a:rPr lang="en-US" dirty="0" smtClean="0"/>
              <a:t> </a:t>
            </a:r>
            <a:r>
              <a:rPr lang="en-US" dirty="0" err="1" smtClean="0"/>
              <a:t>jednaki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b) da je </a:t>
            </a:r>
            <a:r>
              <a:rPr lang="en-US" dirty="0" err="1" smtClean="0">
                <a:solidFill>
                  <a:srgbClr val="FF0000"/>
                </a:solidFill>
              </a:rPr>
              <a:t>vlastita</a:t>
            </a:r>
            <a:r>
              <a:rPr lang="en-US" dirty="0" smtClean="0">
                <a:solidFill>
                  <a:srgbClr val="FF0000"/>
                </a:solidFill>
              </a:rPr>
              <a:t> rasa </a:t>
            </a:r>
            <a:r>
              <a:rPr lang="en-US" dirty="0" err="1" smtClean="0">
                <a:solidFill>
                  <a:srgbClr val="FF0000"/>
                </a:solidFill>
              </a:rPr>
              <a:t>nadmoćnija</a:t>
            </a:r>
            <a:r>
              <a:rPr lang="en-US" dirty="0" smtClean="0">
                <a:solidFill>
                  <a:srgbClr val="FF0000"/>
                </a:solidFill>
              </a:rPr>
              <a:t> od </a:t>
            </a:r>
            <a:r>
              <a:rPr lang="en-US" dirty="0" err="1" smtClean="0">
                <a:solidFill>
                  <a:srgbClr val="FF0000"/>
                </a:solidFill>
              </a:rPr>
              <a:t>drugih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sr-Latn-RS" dirty="0" smtClean="0"/>
              <a:t>c)  da su muškarci dominantan pol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52" y="5792534"/>
            <a:ext cx="2758202" cy="2153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22" y="6331577"/>
            <a:ext cx="2412730" cy="14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666" y="419101"/>
            <a:ext cx="6532874" cy="28966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11200" dirty="0" smtClean="0"/>
          </a:p>
          <a:p>
            <a:pPr marL="0" indent="0">
              <a:buNone/>
            </a:pPr>
            <a:r>
              <a:rPr lang="en-US" sz="12800" b="1" dirty="0" smtClean="0"/>
              <a:t>3</a:t>
            </a:r>
            <a:r>
              <a:rPr lang="ru-RU" sz="12800" b="1" dirty="0" smtClean="0"/>
              <a:t>. Шта од наведеног </a:t>
            </a:r>
            <a:r>
              <a:rPr lang="ru-RU" sz="12800" b="1" dirty="0"/>
              <a:t>није геолошка ера</a:t>
            </a:r>
            <a:r>
              <a:rPr lang="ru-RU" sz="12800" b="1" dirty="0" smtClean="0"/>
              <a:t>?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sz="11200" dirty="0"/>
          </a:p>
          <a:p>
            <a:pPr marL="0" indent="0">
              <a:buNone/>
            </a:pPr>
            <a:r>
              <a:rPr lang="ru-RU" sz="11200" dirty="0" smtClean="0"/>
              <a:t>А. Кенозоик</a:t>
            </a:r>
          </a:p>
          <a:p>
            <a:pPr marL="0" indent="0">
              <a:buNone/>
            </a:pPr>
            <a:endParaRPr lang="ru-RU" sz="11200" dirty="0" smtClean="0"/>
          </a:p>
          <a:p>
            <a:pPr marL="0" indent="0">
              <a:buNone/>
            </a:pPr>
            <a:r>
              <a:rPr lang="ru-RU" sz="11200" dirty="0" smtClean="0"/>
              <a:t>Б. Мезозоик</a:t>
            </a:r>
          </a:p>
          <a:p>
            <a:pPr marL="0" indent="0">
              <a:buNone/>
            </a:pPr>
            <a:endParaRPr lang="ru-RU" sz="11200" dirty="0" smtClean="0"/>
          </a:p>
          <a:p>
            <a:pPr marL="0" indent="0">
              <a:buNone/>
            </a:pPr>
            <a:r>
              <a:rPr lang="ru-RU" sz="11200" dirty="0" smtClean="0"/>
              <a:t>В. Прецамбриан</a:t>
            </a:r>
          </a:p>
          <a:p>
            <a:pPr marL="0" indent="0">
              <a:buNone/>
            </a:pPr>
            <a:endParaRPr lang="ru-RU" sz="11200" dirty="0" smtClean="0"/>
          </a:p>
          <a:p>
            <a:pPr marL="0" indent="0">
              <a:buNone/>
            </a:pPr>
            <a:r>
              <a:rPr lang="ru-RU" sz="11200" dirty="0" smtClean="0">
                <a:solidFill>
                  <a:srgbClr val="FF0000"/>
                </a:solidFill>
              </a:rPr>
              <a:t>Г.  Ледено </a:t>
            </a:r>
            <a:r>
              <a:rPr lang="ru-RU" sz="11200" dirty="0">
                <a:solidFill>
                  <a:srgbClr val="FF0000"/>
                </a:solidFill>
              </a:rPr>
              <a:t>доба</a:t>
            </a:r>
            <a:endParaRPr lang="en-US" sz="11200" dirty="0">
              <a:solidFill>
                <a:srgbClr val="FF0000"/>
              </a:solidFill>
            </a:endParaRPr>
          </a:p>
        </p:txBody>
      </p:sp>
      <p:pic>
        <p:nvPicPr>
          <p:cNvPr id="5" name="Picture 2" descr="Kvartar - Kenozoik Ste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" y="6206648"/>
            <a:ext cx="3336940" cy="25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ZLOŽBE - Mezozo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921453"/>
            <a:ext cx="3313246" cy="30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0" y="8921453"/>
            <a:ext cx="3198071" cy="3094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973" y="6206648"/>
            <a:ext cx="3150273" cy="25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5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98" y="110729"/>
            <a:ext cx="6313872" cy="2356556"/>
          </a:xfrm>
        </p:spPr>
        <p:txBody>
          <a:bodyPr/>
          <a:lstStyle/>
          <a:p>
            <a:r>
              <a:rPr lang="ru-RU" b="1" dirty="0" smtClean="0"/>
              <a:t>4. Која </a:t>
            </a:r>
            <a:r>
              <a:rPr lang="ru-RU" b="1" dirty="0"/>
              <a:t>је зграда у Ватикану уједно и највећа црква на свету?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498" y="9024893"/>
            <a:ext cx="5915025" cy="7735712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А. </a:t>
            </a:r>
            <a:r>
              <a:rPr lang="ru-RU" dirty="0" smtClean="0"/>
              <a:t>Сикстинска капела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Б. Црква Санта Марија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В. Базилика </a:t>
            </a:r>
            <a:r>
              <a:rPr lang="ru-RU" dirty="0">
                <a:solidFill>
                  <a:srgbClr val="FF0000"/>
                </a:solidFill>
              </a:rPr>
              <a:t>Светог </a:t>
            </a:r>
            <a:r>
              <a:rPr lang="ru-RU" dirty="0" smtClean="0">
                <a:solidFill>
                  <a:srgbClr val="FF0000"/>
                </a:solidFill>
              </a:rPr>
              <a:t>Петра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Г. Базилика Госпе Аперециде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732" y="2582544"/>
            <a:ext cx="6614808" cy="6006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253" y="9431190"/>
            <a:ext cx="1052270" cy="15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830" y="315618"/>
            <a:ext cx="6284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2800" b="1" dirty="0" smtClean="0"/>
              <a:t>5</a:t>
            </a:r>
            <a:r>
              <a:rPr lang="ru-RU" sz="2800" b="1" dirty="0" smtClean="0"/>
              <a:t>. Које водено тело раздваја Северну Америку од Азије?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4499" y="5495836"/>
            <a:ext cx="42333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sr-Latn-RS" sz="2800" dirty="0" smtClean="0">
                <a:solidFill>
                  <a:srgbClr val="FF0000"/>
                </a:solidFill>
              </a:rPr>
              <a:t>A.</a:t>
            </a:r>
            <a:r>
              <a:rPr lang="ru-RU" sz="2800" dirty="0" smtClean="0">
                <a:solidFill>
                  <a:srgbClr val="FF0000"/>
                </a:solidFill>
              </a:rPr>
              <a:t>Берингов мореуз</a:t>
            </a:r>
          </a:p>
          <a:p>
            <a:pPr>
              <a:buFont typeface="Arial" charset="0"/>
              <a:buNone/>
            </a:pPr>
            <a:endParaRPr lang="ru-RU" sz="28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sr-Cyrl-RS" sz="2800" dirty="0" smtClean="0"/>
              <a:t>Б. </a:t>
            </a:r>
            <a:r>
              <a:rPr lang="ru-RU" sz="2800" dirty="0" smtClean="0"/>
              <a:t>Атлански океан</a:t>
            </a:r>
          </a:p>
          <a:p>
            <a:pPr>
              <a:buFont typeface="Arial" charset="0"/>
              <a:buNone/>
            </a:pPr>
            <a:endParaRPr lang="ru-RU" sz="2800" dirty="0" smtClean="0"/>
          </a:p>
          <a:p>
            <a:pPr>
              <a:buFont typeface="Arial" charset="0"/>
              <a:buNone/>
            </a:pPr>
            <a:r>
              <a:rPr lang="ru-RU" sz="2800" dirty="0" smtClean="0"/>
              <a:t>В. Северно ледено море </a:t>
            </a:r>
          </a:p>
          <a:p>
            <a:pPr>
              <a:buFont typeface="Arial" charset="0"/>
              <a:buNone/>
            </a:pPr>
            <a:endParaRPr lang="ru-RU" sz="2800" dirty="0" smtClean="0"/>
          </a:p>
          <a:p>
            <a:pPr>
              <a:buFont typeface="Arial" charset="0"/>
              <a:buNone/>
            </a:pPr>
            <a:r>
              <a:rPr lang="ru-RU" sz="2800" dirty="0" smtClean="0"/>
              <a:t>Г. Арктичко море</a:t>
            </a:r>
            <a:endParaRPr lang="en-US" sz="2800" dirty="0"/>
          </a:p>
        </p:txBody>
      </p:sp>
      <p:pic>
        <p:nvPicPr>
          <p:cNvPr id="19458" name="Picture 2" descr="ASL - Diversificación: Estrecho de Ber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830" y="1627132"/>
            <a:ext cx="6202973" cy="3868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96337"/>
            <a:ext cx="6858000" cy="1480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6</a:t>
            </a:r>
            <a:r>
              <a:rPr lang="sr-Cyrl-RS" sz="3200" dirty="0" smtClean="0"/>
              <a:t>. </a:t>
            </a:r>
            <a:r>
              <a:rPr lang="sr-Cyrl-RS" sz="3200" b="1" dirty="0" smtClean="0"/>
              <a:t>На слици су куле које красе предстоницу Малезије</a:t>
            </a:r>
            <a:r>
              <a:rPr lang="en-US" sz="3200" b="1" dirty="0" smtClean="0"/>
              <a:t>, </a:t>
            </a:r>
            <a:r>
              <a:rPr lang="sr-Cyrl-RS" sz="3200" b="1" dirty="0" smtClean="0"/>
              <a:t>град</a:t>
            </a:r>
            <a:r>
              <a:rPr lang="en-US" sz="3200" b="1" dirty="0"/>
              <a:t> </a:t>
            </a:r>
            <a:r>
              <a:rPr lang="sr-Cyrl-RS" sz="3200" b="1" dirty="0" smtClean="0"/>
              <a:t> Куала Лумпур</a:t>
            </a:r>
            <a:r>
              <a:rPr lang="en-US" sz="3200" b="1" dirty="0" smtClean="0"/>
              <a:t>, </a:t>
            </a:r>
            <a:r>
              <a:rPr lang="sr-Cyrl-RS" sz="3200" b="1" dirty="0" smtClean="0"/>
              <a:t>Високе су невероватних </a:t>
            </a:r>
            <a:r>
              <a:rPr lang="en-US" sz="3200" b="1" dirty="0" smtClean="0"/>
              <a:t>452 </a:t>
            </a:r>
            <a:r>
              <a:rPr lang="sr-Cyrl-RS" sz="3200" b="1" dirty="0" smtClean="0"/>
              <a:t>ментра и називају се</a:t>
            </a:r>
            <a:r>
              <a:rPr lang="sr-Latn-RS" sz="3200" b="1" dirty="0" smtClean="0"/>
              <a:t>:</a:t>
            </a:r>
            <a:endParaRPr lang="sr-Cyrl-RS" sz="3200" b="1" dirty="0" smtClean="0"/>
          </a:p>
          <a:p>
            <a:endParaRPr lang="sr-Cyrl-RS" sz="3200" dirty="0" smtClean="0"/>
          </a:p>
          <a:p>
            <a:endParaRPr lang="sr-Cyrl-RS" sz="3200" dirty="0"/>
          </a:p>
          <a:p>
            <a:endParaRPr lang="sr-Cyrl-RS" sz="3200" dirty="0" smtClean="0"/>
          </a:p>
          <a:p>
            <a:endParaRPr lang="sr-Cyrl-RS" sz="3200" dirty="0"/>
          </a:p>
          <a:p>
            <a:endParaRPr lang="sr-Cyrl-RS" sz="3200" dirty="0" smtClean="0"/>
          </a:p>
          <a:p>
            <a:endParaRPr lang="sr-Cyrl-RS" sz="3200" dirty="0"/>
          </a:p>
          <a:p>
            <a:endParaRPr lang="sr-Cyrl-RS" sz="3200" dirty="0" smtClean="0"/>
          </a:p>
          <a:p>
            <a:endParaRPr lang="sr-Cyrl-RS" sz="3200" dirty="0"/>
          </a:p>
          <a:p>
            <a:endParaRPr lang="sr-Cyrl-RS" sz="3200" dirty="0" smtClean="0"/>
          </a:p>
          <a:p>
            <a:endParaRPr lang="sr-Cyrl-RS" sz="3200" dirty="0"/>
          </a:p>
          <a:p>
            <a:endParaRPr lang="sr-Cyrl-RS" sz="3200" dirty="0" smtClean="0"/>
          </a:p>
          <a:p>
            <a:endParaRPr lang="sr-Latn-RS" sz="3200" dirty="0" smtClean="0"/>
          </a:p>
          <a:p>
            <a:pPr marL="742950" indent="-742950">
              <a:buAutoNum type="alphaUcPeriod"/>
            </a:pPr>
            <a:r>
              <a:rPr lang="ru-RU" sz="3600" dirty="0" smtClean="0"/>
              <a:t>Куле Пентанал </a:t>
            </a:r>
          </a:p>
          <a:p>
            <a:pPr marL="742950" indent="-742950">
              <a:buAutoNum type="alphaUcPeriod"/>
            </a:pPr>
            <a:endParaRPr lang="ru-RU" sz="3600" dirty="0" smtClean="0"/>
          </a:p>
          <a:p>
            <a:r>
              <a:rPr lang="ru-RU" sz="3600" dirty="0" smtClean="0">
                <a:solidFill>
                  <a:srgbClr val="FF0000"/>
                </a:solidFill>
              </a:rPr>
              <a:t>Б. </a:t>
            </a:r>
            <a:r>
              <a:rPr lang="en-US" sz="3600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FF0000"/>
                </a:solidFill>
              </a:rPr>
              <a:t>Куле Петонас</a:t>
            </a:r>
          </a:p>
          <a:p>
            <a:endParaRPr lang="ru-RU" sz="3600" dirty="0" smtClean="0"/>
          </a:p>
          <a:p>
            <a:r>
              <a:rPr lang="ru-RU" sz="3600" dirty="0" smtClean="0"/>
              <a:t>В. </a:t>
            </a:r>
            <a:r>
              <a:rPr lang="en-US" sz="3600" dirty="0" smtClean="0"/>
              <a:t>  </a:t>
            </a:r>
            <a:r>
              <a:rPr lang="ru-RU" sz="3600" dirty="0" smtClean="0"/>
              <a:t>Куле Пунатубо</a:t>
            </a:r>
          </a:p>
          <a:p>
            <a:r>
              <a:rPr lang="ru-RU" sz="3600" dirty="0" smtClean="0"/>
              <a:t>   </a:t>
            </a:r>
            <a:r>
              <a:rPr lang="sr-Cyrl-R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3600" dirty="0" smtClean="0"/>
          </a:p>
          <a:p>
            <a:r>
              <a:rPr lang="ru-RU" sz="3600" dirty="0" smtClean="0"/>
              <a:t>Г. </a:t>
            </a:r>
            <a:r>
              <a:rPr lang="en-US" sz="3600" dirty="0" smtClean="0"/>
              <a:t>   </a:t>
            </a:r>
            <a:r>
              <a:rPr lang="ru-RU" sz="3600" dirty="0" smtClean="0"/>
              <a:t>Куле Птоломеја</a:t>
            </a:r>
          </a:p>
          <a:p>
            <a:endParaRPr lang="sr-Latn-RS" sz="3200" dirty="0"/>
          </a:p>
          <a:p>
            <a:endParaRPr lang="sr-Latn-RS" sz="3200" dirty="0" smtClean="0"/>
          </a:p>
          <a:p>
            <a:endParaRPr lang="sr-Latn-RS" sz="3200" dirty="0"/>
          </a:p>
          <a:p>
            <a:endParaRPr lang="sr-Latn-RS" sz="3200" dirty="0" smtClean="0"/>
          </a:p>
          <a:p>
            <a:endParaRPr lang="sr-Latn-RS" sz="3200" dirty="0"/>
          </a:p>
          <a:p>
            <a:r>
              <a:rPr lang="en-US" sz="3200" dirty="0" smtClean="0"/>
              <a:t> </a:t>
            </a:r>
            <a:r>
              <a:rPr lang="sr-Latn-RS" sz="3200" dirty="0" smtClean="0"/>
              <a:t>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68" y="6082359"/>
            <a:ext cx="36264" cy="27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4" y="6238876"/>
            <a:ext cx="28571" cy="19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14" y="6391276"/>
            <a:ext cx="28571" cy="1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14" y="6543676"/>
            <a:ext cx="28571" cy="19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73" y="2239275"/>
            <a:ext cx="5546219" cy="54348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811" y="9616680"/>
            <a:ext cx="1052270" cy="15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5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77" y="238916"/>
            <a:ext cx="6553155" cy="2356556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7</a:t>
            </a:r>
            <a:r>
              <a:rPr lang="sr-Cyrl-RS" b="1" dirty="0" smtClean="0">
                <a:latin typeface="+mn-lt"/>
              </a:rPr>
              <a:t>. На слици је река која тече непосредно поред комплекса КРЕМЉ. Која је то река ?</a:t>
            </a:r>
            <a:endParaRPr lang="en-US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309" y="7076379"/>
            <a:ext cx="3429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lphaUcPeriod"/>
            </a:pPr>
            <a:r>
              <a:rPr lang="ru-RU" sz="3600" dirty="0" smtClean="0"/>
              <a:t> Дон</a:t>
            </a:r>
          </a:p>
          <a:p>
            <a:pPr marL="342900" indent="-342900">
              <a:buAutoNum type="alphaUcPeriod"/>
            </a:pPr>
            <a:endParaRPr lang="ru-RU" sz="3600" dirty="0" smtClean="0"/>
          </a:p>
          <a:p>
            <a:r>
              <a:rPr lang="sr-Cyrl-RS" sz="3600" dirty="0" smtClean="0"/>
              <a:t>Б. Волга</a:t>
            </a:r>
          </a:p>
          <a:p>
            <a:pPr marL="342900" indent="-342900">
              <a:buAutoNum type="alphaUcPeriod"/>
            </a:pPr>
            <a:endParaRPr lang="ru-RU" sz="3600" dirty="0" smtClean="0"/>
          </a:p>
          <a:p>
            <a:r>
              <a:rPr lang="ru-RU" sz="3600" dirty="0" smtClean="0">
                <a:solidFill>
                  <a:srgbClr val="FF0000"/>
                </a:solidFill>
              </a:rPr>
              <a:t>В. Москва</a:t>
            </a:r>
          </a:p>
          <a:p>
            <a:endParaRPr lang="ru-RU" sz="3600" dirty="0" smtClean="0"/>
          </a:p>
          <a:p>
            <a:r>
              <a:rPr lang="ru-RU" sz="3600" dirty="0" smtClean="0"/>
              <a:t>Г.  Нева</a:t>
            </a:r>
            <a:endParaRPr lang="en-US" sz="3600" dirty="0"/>
          </a:p>
        </p:txBody>
      </p:sp>
      <p:pic>
        <p:nvPicPr>
          <p:cNvPr id="1026" name="Picture 2" descr="View to Moscow river from Bolshoy Moskvoretsky Brid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6" y="2373924"/>
            <a:ext cx="6553155" cy="423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14" y="9061538"/>
            <a:ext cx="1052270" cy="15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5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8</a:t>
            </a:r>
            <a:r>
              <a:rPr lang="ru-RU" b="1" dirty="0" smtClean="0">
                <a:latin typeface="+mn-lt"/>
              </a:rPr>
              <a:t>. Који вулкан је сахранио римски град Помпеје 79. године нове ере?</a:t>
            </a:r>
            <a:endParaRPr lang="en-US" b="1" dirty="0">
              <a:latin typeface="+mn-lt"/>
            </a:endParaRPr>
          </a:p>
        </p:txBody>
      </p:sp>
      <p:pic>
        <p:nvPicPr>
          <p:cNvPr id="1026" name="Picture 2" descr="Датотека:Pompeji um 1900 ueberblick.jpg — Vikipedija, slobodna enciklopedi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374" y="2557039"/>
            <a:ext cx="6293796" cy="427177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12942" y="7577555"/>
            <a:ext cx="3429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800" dirty="0" smtClean="0"/>
              <a:t>A</a:t>
            </a:r>
            <a:r>
              <a:rPr lang="ru-RU" sz="2800" dirty="0" smtClean="0"/>
              <a:t>.  Етна</a:t>
            </a:r>
            <a:endParaRPr lang="en-US" sz="2800" dirty="0" smtClean="0"/>
          </a:p>
          <a:p>
            <a:endParaRPr lang="ru-RU" sz="2800" dirty="0" smtClean="0"/>
          </a:p>
          <a:p>
            <a:r>
              <a:rPr lang="sr-Cyrl-RS" sz="2800" dirty="0" smtClean="0">
                <a:solidFill>
                  <a:srgbClr val="FF0000"/>
                </a:solidFill>
              </a:rPr>
              <a:t>Б</a:t>
            </a:r>
            <a:r>
              <a:rPr lang="ru-RU" sz="2800" dirty="0" smtClean="0">
                <a:solidFill>
                  <a:srgbClr val="FF0000"/>
                </a:solidFill>
              </a:rPr>
              <a:t>.  Везув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ru-RU" sz="2800" dirty="0" smtClean="0"/>
          </a:p>
          <a:p>
            <a:r>
              <a:rPr lang="ru-RU" sz="2800" dirty="0" smtClean="0"/>
              <a:t>В.  Солфатара</a:t>
            </a:r>
            <a:endParaRPr lang="en-US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Г. Монте Амиата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5834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1315</TotalTime>
  <Words>885</Words>
  <Application>Microsoft Office PowerPoint</Application>
  <PresentationFormat>Widescreen</PresentationFormat>
  <Paragraphs>243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1. Коју од наведених држава не пресеца екватор?  А. Индонезију Б. Уганду В. Колумбију Г. Централноафричку Републику </vt:lpstr>
      <vt:lpstr>PowerPoint Presentation</vt:lpstr>
      <vt:lpstr>PowerPoint Presentation</vt:lpstr>
      <vt:lpstr>4. Која је зграда у Ватикану уједно и највећа црква на свету?</vt:lpstr>
      <vt:lpstr>PowerPoint Presentation</vt:lpstr>
      <vt:lpstr>PowerPoint Presentation</vt:lpstr>
      <vt:lpstr>7. На слици је река која тече непосредно поред комплекса КРЕМЉ. Која је то река ?</vt:lpstr>
      <vt:lpstr>8. Који вулкан је сахранио римски град Помпеје 79. године нове ере?</vt:lpstr>
      <vt:lpstr>9. Na slici je prikazana ilustracija vozila pomoću kojega naučnici istražuju planetu koja je četvrta po udaljenosti od Sunca.   Koji od navedenih satelita je satelit te planete ?</vt:lpstr>
      <vt:lpstr>Г</vt:lpstr>
      <vt:lpstr>11. Који meteorološkи instrument je  prikazan na fotografiji</vt:lpstr>
      <vt:lpstr>PowerPoint Presentation</vt:lpstr>
      <vt:lpstr>PowerPoint Presentation</vt:lpstr>
      <vt:lpstr>14. Kada je površina kopna  ispod nivoa mora, tu pojavu nazivamo:  А. Represija         Б. Depresija             В. Depopulacija                            Г.  Denivelacija</vt:lpstr>
      <vt:lpstr>PowerPoint Presentation</vt:lpstr>
      <vt:lpstr>16. Geografska karta je (zaokruži broj ispred tačnog odgovora):</vt:lpstr>
      <vt:lpstr>17. Транссибирска железница полази од Москве до 7772 миље удаљеног којег лучког града</vt:lpstr>
      <vt:lpstr>18. Седиште парламента Европске уније је у :  </vt:lpstr>
      <vt:lpstr>19. Jedna od navedenih vrsta oblaka ne pripada ovoj grupi.  Koja ?</vt:lpstr>
      <vt:lpstr>20. Pamukkale   je kompleks jedinstvenih mineralnih izvora u jugozapadnoj Turskoj, nalazi se u blizini grada :</vt:lpstr>
      <vt:lpstr>21. Proces oblikovanja reljefa radom talasa naziva se  </vt:lpstr>
      <vt:lpstr>22. Moreuz Dardaneli – nalazi se između evropskog i azijskog dela Turske; povezuje</vt:lpstr>
      <vt:lpstr>23. Na osnovu fotografija odredi gde se nalazi ovaj jedinstveni stadion na svetu.</vt:lpstr>
      <vt:lpstr>24.  Kolika je prosečna udaljenost Zemlje od Sunca:</vt:lpstr>
      <vt:lpstr>25. Nauka koja proučava međusobne odnose organizama i okoline u kojoj žive zove se </vt:lpstr>
      <vt:lpstr>26. Desalinizacija je:</vt:lpstr>
      <vt:lpstr>27.  Mangrovi su </vt:lpstr>
      <vt:lpstr>28. .  U kojoj od nvedenih država je zastupljena monsunska klima</vt:lpstr>
      <vt:lpstr>29.Животиња са слике насељава подручје: </vt:lpstr>
      <vt:lpstr>30.Избаци уљеза?</vt:lpstr>
      <vt:lpstr>PowerPoint Presentation</vt:lpstr>
      <vt:lpstr>PowerPoint Presentation</vt:lpstr>
      <vt:lpstr>33. Врста куће са слике карактеристична је за народ: </vt:lpstr>
      <vt:lpstr>PowerPoint Presentation</vt:lpstr>
      <vt:lpstr>35. Teorija rasizma zasniva se na verovanju: 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</dc:title>
  <dc:creator>Centar Acer 2</dc:creator>
  <cp:lastModifiedBy>HP 2</cp:lastModifiedBy>
  <cp:revision>56</cp:revision>
  <dcterms:created xsi:type="dcterms:W3CDTF">2021-05-06T18:33:18Z</dcterms:created>
  <dcterms:modified xsi:type="dcterms:W3CDTF">2024-10-10T08:38:33Z</dcterms:modified>
</cp:coreProperties>
</file>