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Мултимедијални тест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НГО 2017-регионални ниво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 smtClean="0"/>
              <a:t>9. Следећа карта приказује првих 10 земаља по производњи: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Какаоа</a:t>
            </a:r>
          </a:p>
          <a:p>
            <a:pPr marL="137160" indent="0">
              <a:buNone/>
            </a:pPr>
            <a:r>
              <a:rPr lang="sr-Cyrl-RS" dirty="0" smtClean="0"/>
              <a:t>Б) Пиринча</a:t>
            </a:r>
          </a:p>
          <a:p>
            <a:pPr marL="137160" indent="0">
              <a:buNone/>
            </a:pPr>
            <a:r>
              <a:rPr lang="sr-Cyrl-RS" dirty="0" smtClean="0"/>
              <a:t>В) Пшенице</a:t>
            </a:r>
          </a:p>
          <a:p>
            <a:pPr marL="137160" indent="0">
              <a:buNone/>
            </a:pPr>
            <a:r>
              <a:rPr lang="sr-Cyrl-RS" dirty="0" smtClean="0"/>
              <a:t>Г) Кафе</a:t>
            </a:r>
            <a:endParaRPr lang="en-US" dirty="0"/>
          </a:p>
        </p:txBody>
      </p:sp>
      <p:pic>
        <p:nvPicPr>
          <p:cNvPr id="9220" name="Picture 4" descr="C:\Users\VojaZmaj\Desktop\slike za mmt regionalni\62dffea3e8f7ad6e31e369b52c0e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1552"/>
            <a:ext cx="5867400" cy="35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10. Застава на слици представља: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Словенију</a:t>
            </a:r>
          </a:p>
          <a:p>
            <a:pPr marL="137160" indent="0">
              <a:buNone/>
            </a:pPr>
            <a:r>
              <a:rPr lang="sr-Cyrl-RS" dirty="0" smtClean="0"/>
              <a:t>Б) Чешку</a:t>
            </a:r>
          </a:p>
          <a:p>
            <a:pPr marL="137160" indent="0">
              <a:buNone/>
            </a:pPr>
            <a:r>
              <a:rPr lang="sr-Cyrl-RS" dirty="0" smtClean="0"/>
              <a:t>В) Грузију</a:t>
            </a:r>
          </a:p>
          <a:p>
            <a:pPr marL="137160" indent="0">
              <a:buNone/>
            </a:pPr>
            <a:r>
              <a:rPr lang="sr-Cyrl-RS" dirty="0" smtClean="0"/>
              <a:t>Г) Словачку</a:t>
            </a:r>
            <a:endParaRPr lang="en-US" dirty="0"/>
          </a:p>
        </p:txBody>
      </p:sp>
      <p:pic>
        <p:nvPicPr>
          <p:cNvPr id="10242" name="Picture 2" descr="C:\Users\VojaZmaj\Desktop\slike za mmt regionalni\преузимањ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70" y="3276600"/>
            <a:ext cx="5344087" cy="35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11. Који облик рељефа је на слици?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Цирк</a:t>
            </a:r>
          </a:p>
          <a:p>
            <a:pPr marL="137160" indent="0">
              <a:buNone/>
            </a:pPr>
            <a:r>
              <a:rPr lang="sr-Cyrl-RS" dirty="0" smtClean="0"/>
              <a:t>Б) Клиф</a:t>
            </a:r>
          </a:p>
          <a:p>
            <a:pPr marL="137160" indent="0">
              <a:buNone/>
            </a:pPr>
            <a:r>
              <a:rPr lang="sr-Cyrl-RS" dirty="0" smtClean="0"/>
              <a:t>В) Томболо</a:t>
            </a:r>
          </a:p>
          <a:p>
            <a:pPr marL="137160" indent="0">
              <a:buNone/>
            </a:pPr>
            <a:r>
              <a:rPr lang="sr-Cyrl-RS" dirty="0" smtClean="0"/>
              <a:t>Г) Дина</a:t>
            </a:r>
            <a:endParaRPr lang="en-US" dirty="0"/>
          </a:p>
        </p:txBody>
      </p:sp>
      <p:pic>
        <p:nvPicPr>
          <p:cNvPr id="11266" name="Picture 2" descr="C:\Users\VojaZmaj\Desktop\slike za mmt regionalni\telascica-Klifovi-PP-Telascica_fancy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33" y="3124201"/>
            <a:ext cx="559796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12</a:t>
            </a:r>
            <a:r>
              <a:rPr lang="sr-Cyrl-RS" dirty="0" smtClean="0"/>
              <a:t>.</a:t>
            </a:r>
            <a:r>
              <a:rPr lang="hr-HR" dirty="0" smtClean="0"/>
              <a:t> </a:t>
            </a:r>
            <a:r>
              <a:rPr lang="sr-Cyrl-RS" dirty="0" smtClean="0"/>
              <a:t>Који </a:t>
            </a:r>
            <a:r>
              <a:rPr lang="sr-Cyrl-RS" dirty="0" smtClean="0"/>
              <a:t>тип климе је приказан на карти?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Пустињски</a:t>
            </a:r>
          </a:p>
          <a:p>
            <a:pPr marL="137160" indent="0">
              <a:buNone/>
            </a:pPr>
            <a:r>
              <a:rPr lang="sr-Cyrl-RS" dirty="0" smtClean="0"/>
              <a:t>Б) Екваторијални</a:t>
            </a:r>
          </a:p>
          <a:p>
            <a:pPr marL="137160" indent="0">
              <a:buNone/>
            </a:pPr>
            <a:r>
              <a:rPr lang="sr-Cyrl-RS" dirty="0" smtClean="0"/>
              <a:t>В) Поларни</a:t>
            </a:r>
          </a:p>
          <a:p>
            <a:pPr marL="137160" indent="0">
              <a:buNone/>
            </a:pPr>
            <a:r>
              <a:rPr lang="sr-Cyrl-RS" dirty="0" smtClean="0"/>
              <a:t>Г) Умерено-континентални</a:t>
            </a:r>
            <a:endParaRPr lang="en-US" dirty="0"/>
          </a:p>
        </p:txBody>
      </p:sp>
      <p:pic>
        <p:nvPicPr>
          <p:cNvPr id="12290" name="Picture 2" descr="C:\Users\VojaZmaj\Desktop\slike za mmt regionalni\400px-Humidcontinentalworl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28" y="3810000"/>
            <a:ext cx="692727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13. Који тип ушћа је приказан на слици?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Делта</a:t>
            </a:r>
          </a:p>
          <a:p>
            <a:pPr marL="137160" indent="0">
              <a:buNone/>
            </a:pPr>
            <a:r>
              <a:rPr lang="sr-Cyrl-RS" dirty="0" smtClean="0"/>
              <a:t>Б) Естуар</a:t>
            </a:r>
          </a:p>
          <a:p>
            <a:pPr marL="137160" indent="0">
              <a:buNone/>
            </a:pPr>
            <a:r>
              <a:rPr lang="sr-Cyrl-RS" dirty="0" smtClean="0"/>
              <a:t>В) Нормалан тип </a:t>
            </a:r>
          </a:p>
          <a:p>
            <a:pPr marL="137160" indent="0">
              <a:buNone/>
            </a:pPr>
            <a:r>
              <a:rPr lang="sr-Cyrl-RS" dirty="0" smtClean="0"/>
              <a:t>Г) Ниједан од наведених</a:t>
            </a:r>
            <a:endParaRPr lang="en-US" dirty="0"/>
          </a:p>
        </p:txBody>
      </p:sp>
      <p:pic>
        <p:nvPicPr>
          <p:cNvPr id="13315" name="Picture 3" descr="C:\Users\VojaZmaj\Desktop\slike za mmt regionalni\1200px-Rio_de_la_Plata_B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18738"/>
            <a:ext cx="4714592" cy="31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14. Тип вегетације приказан на слици је: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Степа</a:t>
            </a:r>
          </a:p>
          <a:p>
            <a:pPr marL="137160" indent="0">
              <a:buNone/>
            </a:pPr>
            <a:r>
              <a:rPr lang="sr-Cyrl-RS" dirty="0" smtClean="0"/>
              <a:t>Б) Тајга</a:t>
            </a:r>
          </a:p>
          <a:p>
            <a:pPr marL="137160" indent="0">
              <a:buNone/>
            </a:pPr>
            <a:r>
              <a:rPr lang="sr-Cyrl-RS" dirty="0" smtClean="0"/>
              <a:t>В) Савана</a:t>
            </a:r>
          </a:p>
          <a:p>
            <a:pPr marL="137160" indent="0">
              <a:buNone/>
            </a:pPr>
            <a:r>
              <a:rPr lang="sr-Cyrl-RS" dirty="0" smtClean="0"/>
              <a:t>Г) Пустиња</a:t>
            </a:r>
            <a:endParaRPr lang="en-US" dirty="0"/>
          </a:p>
        </p:txBody>
      </p:sp>
      <p:pic>
        <p:nvPicPr>
          <p:cNvPr id="14338" name="Picture 2" descr="C:\Users\VojaZmaj\Desktop\slike za mmt regionalni\sav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48" y="3581400"/>
            <a:ext cx="58250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15. Налази се у близини Краљева: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Сокобања</a:t>
            </a:r>
          </a:p>
          <a:p>
            <a:pPr marL="137160" indent="0">
              <a:buNone/>
            </a:pPr>
            <a:r>
              <a:rPr lang="sr-Cyrl-RS" dirty="0" smtClean="0"/>
              <a:t>Б) </a:t>
            </a:r>
            <a:r>
              <a:rPr lang="sr-Cyrl-RS" dirty="0" smtClean="0"/>
              <a:t> Рибарска бања</a:t>
            </a:r>
            <a:endParaRPr lang="sr-Cyrl-RS" dirty="0" smtClean="0"/>
          </a:p>
          <a:p>
            <a:pPr marL="137160" indent="0">
              <a:buNone/>
            </a:pPr>
            <a:r>
              <a:rPr lang="sr-Cyrl-RS" dirty="0" smtClean="0"/>
              <a:t>В) Врњачка бања</a:t>
            </a:r>
          </a:p>
          <a:p>
            <a:pPr marL="137160" indent="0">
              <a:buNone/>
            </a:pPr>
            <a:r>
              <a:rPr lang="sr-Cyrl-RS" dirty="0" smtClean="0"/>
              <a:t>Г) Звоначка бања</a:t>
            </a:r>
            <a:endParaRPr lang="en-US" dirty="0"/>
          </a:p>
        </p:txBody>
      </p:sp>
      <p:pic>
        <p:nvPicPr>
          <p:cNvPr id="15362" name="Picture 2" descr="C:\Users\VojaZmaj\Desktop\slike za mmt regionalni\toplavoda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67" y="3892118"/>
            <a:ext cx="583763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16. Воће са слике специфично је за следећу општину у  Србији: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Ариље</a:t>
            </a:r>
          </a:p>
          <a:p>
            <a:pPr marL="137160" indent="0">
              <a:buNone/>
            </a:pPr>
            <a:r>
              <a:rPr lang="sr-Cyrl-RS" dirty="0" smtClean="0"/>
              <a:t>Б) Мали Иђош</a:t>
            </a:r>
          </a:p>
          <a:p>
            <a:pPr marL="137160" indent="0">
              <a:buNone/>
            </a:pPr>
            <a:r>
              <a:rPr lang="sr-Cyrl-RS" dirty="0" smtClean="0"/>
              <a:t>В) Велико Градиште</a:t>
            </a:r>
          </a:p>
          <a:p>
            <a:pPr marL="137160" indent="0">
              <a:buNone/>
            </a:pPr>
            <a:r>
              <a:rPr lang="sr-Cyrl-RS" dirty="0" smtClean="0"/>
              <a:t>Г) Ириг</a:t>
            </a:r>
            <a:endParaRPr lang="en-US" dirty="0"/>
          </a:p>
        </p:txBody>
      </p:sp>
      <p:pic>
        <p:nvPicPr>
          <p:cNvPr id="16386" name="Picture 2" descr="C:\Users\VojaZmaj\Desktop\slike za mmt regionalni\malina-srbija-izvoz-druga-u-sve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235536"/>
            <a:ext cx="5199707" cy="36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17. Врх са слике је највиши врх планине: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Маљен</a:t>
            </a:r>
          </a:p>
          <a:p>
            <a:pPr marL="137160" indent="0">
              <a:buNone/>
            </a:pPr>
            <a:r>
              <a:rPr lang="sr-Cyrl-RS" dirty="0" smtClean="0"/>
              <a:t>Б) Рудник</a:t>
            </a:r>
          </a:p>
          <a:p>
            <a:pPr marL="137160" indent="0">
              <a:buNone/>
            </a:pPr>
            <a:r>
              <a:rPr lang="sr-Cyrl-RS" dirty="0" smtClean="0"/>
              <a:t>В) Ртањ</a:t>
            </a:r>
          </a:p>
          <a:p>
            <a:pPr marL="137160" indent="0">
              <a:buNone/>
            </a:pPr>
            <a:r>
              <a:rPr lang="sr-Cyrl-RS" dirty="0" smtClean="0"/>
              <a:t>Г) Фрушка Гора</a:t>
            </a:r>
            <a:endParaRPr lang="en-US" dirty="0"/>
          </a:p>
        </p:txBody>
      </p:sp>
      <p:pic>
        <p:nvPicPr>
          <p:cNvPr id="17410" name="Picture 2" descr="C:\Users\VojaZmaj\Desktop\slike za mmt regionalni\38728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77" y="3505200"/>
            <a:ext cx="4461523" cy="33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18. Следећа карта приказује: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Производњу угља</a:t>
            </a:r>
          </a:p>
          <a:p>
            <a:pPr marL="137160" indent="0">
              <a:buNone/>
            </a:pPr>
            <a:r>
              <a:rPr lang="sr-Cyrl-RS" dirty="0" smtClean="0"/>
              <a:t>Б) Произвдоњу дијаманата</a:t>
            </a:r>
          </a:p>
          <a:p>
            <a:pPr marL="137160" indent="0">
              <a:buNone/>
            </a:pPr>
            <a:r>
              <a:rPr lang="sr-Cyrl-RS" dirty="0" smtClean="0"/>
              <a:t>В) Производњу нафте</a:t>
            </a:r>
          </a:p>
          <a:p>
            <a:pPr marL="137160" indent="0">
              <a:buNone/>
            </a:pPr>
            <a:r>
              <a:rPr lang="sr-Cyrl-RS" dirty="0" smtClean="0"/>
              <a:t>Г) Производњу калаја</a:t>
            </a:r>
            <a:endParaRPr lang="en-US" dirty="0"/>
          </a:p>
        </p:txBody>
      </p:sp>
      <p:pic>
        <p:nvPicPr>
          <p:cNvPr id="18434" name="Picture 2" descr="C:\Users\VojaZmaj\Desktop\slike za mmt regionalni\gem-diamond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16529"/>
            <a:ext cx="5867400" cy="29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1. Како се зове пећина са слике?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Стопића пећина</a:t>
            </a:r>
          </a:p>
          <a:p>
            <a:pPr marL="137160" indent="0">
              <a:buNone/>
            </a:pPr>
            <a:r>
              <a:rPr lang="sr-Cyrl-RS" dirty="0" smtClean="0"/>
              <a:t>Б) Ресавска пећина</a:t>
            </a:r>
          </a:p>
          <a:p>
            <a:pPr marL="137160" indent="0">
              <a:buNone/>
            </a:pPr>
            <a:r>
              <a:rPr lang="sr-Cyrl-RS" dirty="0" smtClean="0"/>
              <a:t>В) Церемошња</a:t>
            </a:r>
          </a:p>
          <a:p>
            <a:pPr marL="137160" indent="0">
              <a:buNone/>
            </a:pPr>
            <a:r>
              <a:rPr lang="sr-Cyrl-RS" dirty="0" smtClean="0"/>
              <a:t>Г) Боговинска пећина</a:t>
            </a:r>
            <a:endParaRPr lang="en-US" dirty="0"/>
          </a:p>
        </p:txBody>
      </p:sp>
      <p:pic>
        <p:nvPicPr>
          <p:cNvPr id="1026" name="Picture 2" descr="C:\Users\VojaZmaj\Desktop\slike za mmt regionalni\08 Stopica pec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60" y="3586133"/>
            <a:ext cx="5033639" cy="32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19. Птица са слике у Србији живи у долини: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Милешевке</a:t>
            </a:r>
          </a:p>
          <a:p>
            <a:pPr marL="137160" indent="0">
              <a:buNone/>
            </a:pPr>
            <a:r>
              <a:rPr lang="sr-Cyrl-RS" dirty="0" smtClean="0"/>
              <a:t>Б) Јерме</a:t>
            </a:r>
          </a:p>
          <a:p>
            <a:pPr marL="137160" indent="0">
              <a:buNone/>
            </a:pPr>
            <a:r>
              <a:rPr lang="sr-Cyrl-RS" dirty="0" smtClean="0"/>
              <a:t>В) Нишаве</a:t>
            </a:r>
          </a:p>
          <a:p>
            <a:pPr marL="137160" indent="0">
              <a:buNone/>
            </a:pPr>
            <a:r>
              <a:rPr lang="sr-Cyrl-RS" dirty="0" smtClean="0"/>
              <a:t>Г) Власине</a:t>
            </a:r>
            <a:endParaRPr lang="en-US" dirty="0"/>
          </a:p>
        </p:txBody>
      </p:sp>
      <p:pic>
        <p:nvPicPr>
          <p:cNvPr id="19458" name="Picture 2" descr="C:\Users\VojaZmaj\Desktop\slike za mmt regionalni\beloglavi-sup-Njeg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25127"/>
            <a:ext cx="5638800" cy="37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Latn-RS" sz="2800" dirty="0" smtClean="0"/>
              <a:t>20. </a:t>
            </a:r>
            <a:r>
              <a:rPr lang="sr-Cyrl-RS" sz="2800" dirty="0" smtClean="0"/>
              <a:t>У општини са карте већинско становништво чине: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Румуни</a:t>
            </a:r>
          </a:p>
          <a:p>
            <a:pPr marL="137160" indent="0">
              <a:buNone/>
            </a:pPr>
            <a:r>
              <a:rPr lang="sr-Cyrl-RS" dirty="0" smtClean="0"/>
              <a:t>Б) Словаци</a:t>
            </a:r>
          </a:p>
          <a:p>
            <a:pPr marL="137160" indent="0">
              <a:buNone/>
            </a:pPr>
            <a:r>
              <a:rPr lang="sr-Cyrl-RS" dirty="0" smtClean="0"/>
              <a:t>В) Срби</a:t>
            </a:r>
          </a:p>
          <a:p>
            <a:pPr marL="137160" indent="0">
              <a:buNone/>
            </a:pPr>
            <a:r>
              <a:rPr lang="sr-Cyrl-RS" dirty="0" smtClean="0"/>
              <a:t>Г) Хрвати</a:t>
            </a:r>
            <a:endParaRPr lang="en-US" dirty="0"/>
          </a:p>
        </p:txBody>
      </p:sp>
      <p:pic>
        <p:nvPicPr>
          <p:cNvPr id="1026" name="Picture 2" descr="C:\Users\VojaZmaj\Desktop\slike za mmt regionalni\backi-petrov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01" y="2895600"/>
            <a:ext cx="5886900" cy="39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21. Језеро са слике је по начину постанка: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Вештачко</a:t>
            </a:r>
          </a:p>
          <a:p>
            <a:pPr marL="137160" indent="0">
              <a:buNone/>
            </a:pPr>
            <a:r>
              <a:rPr lang="sr-Cyrl-RS" dirty="0" smtClean="0"/>
              <a:t>Б) Тектонско</a:t>
            </a:r>
          </a:p>
          <a:p>
            <a:pPr marL="137160" indent="0">
              <a:buNone/>
            </a:pPr>
            <a:r>
              <a:rPr lang="sr-Cyrl-RS" dirty="0" smtClean="0"/>
              <a:t>В) Крашко</a:t>
            </a:r>
          </a:p>
          <a:p>
            <a:pPr marL="137160" indent="0">
              <a:buNone/>
            </a:pPr>
            <a:r>
              <a:rPr lang="sr-Cyrl-RS" dirty="0" smtClean="0"/>
              <a:t>Г) Еолско</a:t>
            </a:r>
            <a:endParaRPr lang="en-US" dirty="0"/>
          </a:p>
        </p:txBody>
      </p:sp>
      <p:pic>
        <p:nvPicPr>
          <p:cNvPr id="2051" name="Picture 3" descr="C:\Users\VojaZmaj\Desktop\slike za mmt regionalni\palicko-jezero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23" y="2895600"/>
            <a:ext cx="5618225" cy="38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200" dirty="0" smtClean="0"/>
              <a:t>22. Цвеће са слике је традиционална биљна култура у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Холандији</a:t>
            </a:r>
          </a:p>
          <a:p>
            <a:pPr marL="137160" indent="0">
              <a:buNone/>
            </a:pPr>
            <a:r>
              <a:rPr lang="sr-Cyrl-RS" dirty="0" smtClean="0"/>
              <a:t>Б) Норвешкој</a:t>
            </a:r>
          </a:p>
          <a:p>
            <a:pPr marL="137160" indent="0">
              <a:buNone/>
            </a:pPr>
            <a:r>
              <a:rPr lang="sr-Cyrl-RS" dirty="0" smtClean="0"/>
              <a:t>В) Шведској</a:t>
            </a:r>
          </a:p>
          <a:p>
            <a:pPr marL="137160" indent="0">
              <a:buNone/>
            </a:pPr>
            <a:r>
              <a:rPr lang="sr-Cyrl-RS" dirty="0" smtClean="0"/>
              <a:t>Г) Францукој</a:t>
            </a:r>
            <a:endParaRPr lang="en-US" dirty="0"/>
          </a:p>
        </p:txBody>
      </p:sp>
      <p:pic>
        <p:nvPicPr>
          <p:cNvPr id="3074" name="Picture 2" descr="C:\Users\VojaZmaj\Desktop\slike za mmt regionalni\преузимањ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021" y="2971800"/>
            <a:ext cx="5131980" cy="38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 smtClean="0"/>
              <a:t>23. Заокружите народ чију традицију представља свирање инструмента са слике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</a:t>
            </a:r>
            <a:r>
              <a:rPr lang="sr-Cyrl-RS" dirty="0" smtClean="0"/>
              <a:t>) Маори</a:t>
            </a:r>
            <a:endParaRPr lang="sr-Cyrl-RS" dirty="0" smtClean="0"/>
          </a:p>
          <a:p>
            <a:pPr marL="137160" indent="0">
              <a:buNone/>
            </a:pPr>
            <a:r>
              <a:rPr lang="sr-Cyrl-RS" dirty="0" smtClean="0"/>
              <a:t>Б) Масаи</a:t>
            </a:r>
          </a:p>
          <a:p>
            <a:pPr marL="137160" indent="0">
              <a:buNone/>
            </a:pPr>
            <a:r>
              <a:rPr lang="sr-Cyrl-RS" dirty="0" smtClean="0"/>
              <a:t>В) Фулани</a:t>
            </a:r>
          </a:p>
          <a:p>
            <a:pPr marL="137160" indent="0">
              <a:buNone/>
            </a:pPr>
            <a:r>
              <a:rPr lang="sr-Cyrl-RS" dirty="0" smtClean="0"/>
              <a:t>Г) Абориџини</a:t>
            </a:r>
          </a:p>
        </p:txBody>
      </p:sp>
      <p:pic>
        <p:nvPicPr>
          <p:cNvPr id="4098" name="Picture 2" descr="C:\Users\VojaZmaj\Desktop\slike za mmt regionalni\преузимањ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34" y="3048001"/>
            <a:ext cx="495106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24. Избаци „уљеза“</a:t>
            </a:r>
            <a:endParaRPr lang="en-US" dirty="0"/>
          </a:p>
        </p:txBody>
      </p:sp>
      <p:pic>
        <p:nvPicPr>
          <p:cNvPr id="5122" name="Picture 2" descr="C:\Users\VojaZmaj\Desktop\slike za mmt regionalni\h33lfLEN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ojaZmaj\Desktop\slike za mmt regionalni\Zrna-kafe-300x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57" y="1371600"/>
            <a:ext cx="370114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ojaZmaj\Desktop\slike za mmt regionalni\преузимање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ojaZmaj\Desktop\slike za mmt regionalni\koala-closeup-tree.jpg.adapt.945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07690"/>
            <a:ext cx="4153270" cy="23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А)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7526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Б)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В)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8006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Г)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 smtClean="0"/>
              <a:t>25.У ком граду се налази статуа са слике?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Ниш</a:t>
            </a:r>
          </a:p>
          <a:p>
            <a:pPr marL="137160" indent="0">
              <a:buNone/>
            </a:pPr>
            <a:r>
              <a:rPr lang="sr-Cyrl-RS" dirty="0" smtClean="0"/>
              <a:t>Б) Неготин</a:t>
            </a:r>
          </a:p>
          <a:p>
            <a:pPr marL="137160" indent="0">
              <a:buNone/>
            </a:pPr>
            <a:r>
              <a:rPr lang="sr-Cyrl-RS" dirty="0" smtClean="0"/>
              <a:t>В) Бор</a:t>
            </a:r>
          </a:p>
          <a:p>
            <a:pPr marL="137160" indent="0">
              <a:buNone/>
            </a:pPr>
            <a:r>
              <a:rPr lang="sr-Cyrl-RS" dirty="0" smtClean="0"/>
              <a:t>Г) Кладово</a:t>
            </a:r>
            <a:endParaRPr lang="en-US" dirty="0"/>
          </a:p>
        </p:txBody>
      </p:sp>
      <p:pic>
        <p:nvPicPr>
          <p:cNvPr id="6146" name="Picture 2" descr="C:\Users\VojaZmaj\Desktop\slike za mmt regionalni\Bor-statua-rudara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3200" dirty="0" smtClean="0"/>
              <a:t>26. Главни град државе чија је застава на слици је: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Абуџа</a:t>
            </a:r>
          </a:p>
          <a:p>
            <a:pPr marL="137160" indent="0">
              <a:buNone/>
            </a:pPr>
            <a:r>
              <a:rPr lang="sr-Cyrl-RS" dirty="0" smtClean="0"/>
              <a:t>Б) Дакар</a:t>
            </a:r>
          </a:p>
          <a:p>
            <a:pPr marL="137160" indent="0">
              <a:buNone/>
            </a:pPr>
            <a:r>
              <a:rPr lang="sr-Cyrl-RS" dirty="0" smtClean="0"/>
              <a:t>В) Монровија</a:t>
            </a:r>
          </a:p>
          <a:p>
            <a:pPr marL="137160" indent="0">
              <a:buNone/>
            </a:pPr>
            <a:r>
              <a:rPr lang="sr-Cyrl-RS" dirty="0" smtClean="0"/>
              <a:t>Г) Малабо</a:t>
            </a:r>
            <a:endParaRPr lang="en-US" dirty="0"/>
          </a:p>
        </p:txBody>
      </p:sp>
      <p:pic>
        <p:nvPicPr>
          <p:cNvPr id="7170" name="Picture 2" descr="C:\Users\VojaZmaj\Desktop\slike za mmt regionalni\Flag_of_Senega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18" y="3420793"/>
            <a:ext cx="5181600" cy="34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12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Cyrl-RS" sz="3200" dirty="0" smtClean="0"/>
              <a:t>27. </a:t>
            </a:r>
            <a:r>
              <a:rPr lang="sr-Cyrl-RS" sz="3200" dirty="0" smtClean="0"/>
              <a:t>Манастир са слике је задужбина: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</a:t>
            </a:r>
            <a:r>
              <a:rPr lang="sr-Cyrl-RS" dirty="0" smtClean="0"/>
              <a:t>Стефана Првовенчаног</a:t>
            </a:r>
            <a:endParaRPr lang="sr-Cyrl-RS" dirty="0" smtClean="0"/>
          </a:p>
          <a:p>
            <a:pPr marL="137160" indent="0">
              <a:buNone/>
            </a:pPr>
            <a:r>
              <a:rPr lang="sr-Cyrl-RS" dirty="0" smtClean="0"/>
              <a:t>Б) </a:t>
            </a:r>
            <a:r>
              <a:rPr lang="sr-Cyrl-RS" dirty="0" smtClean="0"/>
              <a:t>Краља Милутина</a:t>
            </a:r>
            <a:endParaRPr lang="sr-Cyrl-RS" dirty="0" smtClean="0"/>
          </a:p>
          <a:p>
            <a:pPr marL="137160" indent="0">
              <a:buNone/>
            </a:pPr>
            <a:r>
              <a:rPr lang="sr-Cyrl-RS" dirty="0" smtClean="0"/>
              <a:t>В) </a:t>
            </a:r>
            <a:r>
              <a:rPr lang="sr-Cyrl-RS" dirty="0" smtClean="0"/>
              <a:t>Цара Душана</a:t>
            </a:r>
            <a:endParaRPr lang="sr-Cyrl-RS" dirty="0" smtClean="0"/>
          </a:p>
          <a:p>
            <a:pPr marL="137160" indent="0">
              <a:buNone/>
            </a:pPr>
            <a:r>
              <a:rPr lang="sr-Cyrl-RS" dirty="0" smtClean="0"/>
              <a:t>Г) </a:t>
            </a:r>
            <a:r>
              <a:rPr lang="sr-Cyrl-RS" dirty="0" smtClean="0"/>
              <a:t>Краља Уроша</a:t>
            </a:r>
            <a:endParaRPr lang="en-US" dirty="0"/>
          </a:p>
        </p:txBody>
      </p:sp>
      <p:sp>
        <p:nvSpPr>
          <p:cNvPr id="4" name="AutoShape 2" descr="Резултат слика за Жича манаст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Резултат слика за Жича манасти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19" y="2971800"/>
            <a:ext cx="5108000" cy="389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6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28. Који тип пустиње је на слици?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Ерг</a:t>
            </a:r>
          </a:p>
          <a:p>
            <a:pPr marL="137160" indent="0">
              <a:buNone/>
            </a:pPr>
            <a:r>
              <a:rPr lang="sr-Cyrl-RS" dirty="0" smtClean="0"/>
              <a:t>Б) Хамада</a:t>
            </a:r>
          </a:p>
          <a:p>
            <a:pPr marL="137160" indent="0">
              <a:buNone/>
            </a:pPr>
            <a:r>
              <a:rPr lang="sr-Cyrl-RS" dirty="0" smtClean="0"/>
              <a:t>В) Серир</a:t>
            </a:r>
          </a:p>
          <a:p>
            <a:pPr marL="137160" indent="0">
              <a:buNone/>
            </a:pPr>
            <a:r>
              <a:rPr lang="sr-Cyrl-RS" dirty="0" smtClean="0"/>
              <a:t>Г) Ниједан од наведених</a:t>
            </a:r>
            <a:endParaRPr lang="en-US" dirty="0"/>
          </a:p>
        </p:txBody>
      </p:sp>
      <p:pic>
        <p:nvPicPr>
          <p:cNvPr id="9218" name="Picture 2" descr="C:\Users\VojaZmaj\Desktop\slike za mmt regionalni\преузимањ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708" y="3657600"/>
            <a:ext cx="5020991" cy="31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2. Уређај са слике служи за: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Мерење количине падавина</a:t>
            </a:r>
          </a:p>
          <a:p>
            <a:pPr marL="137160" indent="0">
              <a:buNone/>
            </a:pPr>
            <a:r>
              <a:rPr lang="sr-Cyrl-RS" dirty="0" smtClean="0"/>
              <a:t>Б) Мерење брзине ветра</a:t>
            </a:r>
          </a:p>
          <a:p>
            <a:pPr marL="137160" indent="0">
              <a:buNone/>
            </a:pPr>
            <a:r>
              <a:rPr lang="sr-Cyrl-RS" dirty="0" smtClean="0"/>
              <a:t>В) Мерење температуре</a:t>
            </a:r>
          </a:p>
          <a:p>
            <a:pPr marL="137160" indent="0">
              <a:buNone/>
            </a:pPr>
            <a:r>
              <a:rPr lang="sr-Cyrl-RS" dirty="0" smtClean="0"/>
              <a:t>Г) Мерење ваз</a:t>
            </a:r>
            <a:r>
              <a:rPr lang="sr-Cyrl-RS" dirty="0" smtClean="0"/>
              <a:t>.</a:t>
            </a:r>
            <a:r>
              <a:rPr lang="hr-HR" dirty="0" smtClean="0"/>
              <a:t> </a:t>
            </a:r>
            <a:r>
              <a:rPr lang="sr-Cyrl-RS" dirty="0" smtClean="0"/>
              <a:t>притиска</a:t>
            </a:r>
            <a:endParaRPr lang="en-US" dirty="0"/>
          </a:p>
        </p:txBody>
      </p:sp>
      <p:pic>
        <p:nvPicPr>
          <p:cNvPr id="2050" name="Picture 2" descr="C:\Users\VojaZmaj\Desktop\slike za mmt regionalni\200px-Wea00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743201"/>
            <a:ext cx="2438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29. Који европски град се налази на слици?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Рим</a:t>
            </a:r>
          </a:p>
          <a:p>
            <a:pPr marL="137160" indent="0">
              <a:buNone/>
            </a:pPr>
            <a:r>
              <a:rPr lang="sr-Cyrl-RS" dirty="0" smtClean="0"/>
              <a:t>Б) Берн</a:t>
            </a:r>
          </a:p>
          <a:p>
            <a:pPr marL="137160" indent="0">
              <a:buNone/>
            </a:pPr>
            <a:r>
              <a:rPr lang="sr-Cyrl-RS" dirty="0" smtClean="0"/>
              <a:t>В) Талин</a:t>
            </a:r>
          </a:p>
          <a:p>
            <a:pPr marL="137160" indent="0">
              <a:buNone/>
            </a:pPr>
            <a:r>
              <a:rPr lang="sr-Cyrl-RS" dirty="0" smtClean="0"/>
              <a:t>Г) Венеција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42" name="Picture 2" descr="C:\Users\VojaZmaj\Desktop\slike za mmt regionalni\Venecij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 smtClean="0"/>
              <a:t>30. </a:t>
            </a:r>
            <a:r>
              <a:rPr lang="sr-Cyrl-RS" sz="2400" dirty="0" smtClean="0"/>
              <a:t>Путујете</a:t>
            </a:r>
            <a:r>
              <a:rPr lang="sr-Cyrl-RS" sz="2400" dirty="0" smtClean="0"/>
              <a:t> </a:t>
            </a:r>
            <a:r>
              <a:rPr lang="sr-Cyrl-RS" sz="2400" dirty="0" smtClean="0"/>
              <a:t>по свету. Ако се налазите у граду са слике, у којој сте држави?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Турској</a:t>
            </a:r>
          </a:p>
          <a:p>
            <a:pPr marL="137160" indent="0">
              <a:buNone/>
            </a:pPr>
            <a:r>
              <a:rPr lang="sr-Cyrl-RS" dirty="0" smtClean="0"/>
              <a:t>Б) Пакистану</a:t>
            </a:r>
          </a:p>
          <a:p>
            <a:pPr marL="137160" indent="0">
              <a:buNone/>
            </a:pPr>
            <a:r>
              <a:rPr lang="sr-Cyrl-RS" dirty="0" smtClean="0"/>
              <a:t>В) Мароку</a:t>
            </a:r>
          </a:p>
          <a:p>
            <a:pPr marL="137160" indent="0">
              <a:buNone/>
            </a:pPr>
            <a:r>
              <a:rPr lang="sr-Cyrl-RS" dirty="0" smtClean="0"/>
              <a:t>Г) Оману </a:t>
            </a:r>
            <a:endParaRPr lang="en-US" dirty="0"/>
          </a:p>
        </p:txBody>
      </p:sp>
      <p:pic>
        <p:nvPicPr>
          <p:cNvPr id="11266" name="Picture 2" descr="C:\Users\VojaZmaj\Desktop\slike za mmt regionalni\3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09880"/>
            <a:ext cx="8048626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31. Припадници народа са слике по вероисповести су углавном: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Муслимани</a:t>
            </a:r>
          </a:p>
          <a:p>
            <a:pPr marL="137160" indent="0">
              <a:buNone/>
            </a:pPr>
            <a:r>
              <a:rPr lang="sr-Cyrl-RS" dirty="0" smtClean="0"/>
              <a:t>Б) Православци</a:t>
            </a:r>
          </a:p>
          <a:p>
            <a:pPr marL="137160" indent="0">
              <a:buNone/>
            </a:pPr>
            <a:r>
              <a:rPr lang="sr-Cyrl-RS" dirty="0" smtClean="0"/>
              <a:t>В) Католици</a:t>
            </a:r>
          </a:p>
          <a:p>
            <a:pPr marL="137160" indent="0">
              <a:buNone/>
            </a:pPr>
            <a:r>
              <a:rPr lang="sr-Cyrl-RS" dirty="0" smtClean="0"/>
              <a:t>Г) Протестанти</a:t>
            </a:r>
            <a:endParaRPr lang="en-US" dirty="0"/>
          </a:p>
        </p:txBody>
      </p:sp>
      <p:pic>
        <p:nvPicPr>
          <p:cNvPr id="12290" name="Picture 2" descr="C:\Users\VojaZmaj\Desktop\slike za mmt regionalni\преузимање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32" y="4038600"/>
            <a:ext cx="4967868" cy="29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32. Држава која се налази западно од болдиране је била колонија: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Велике Британије</a:t>
            </a:r>
          </a:p>
          <a:p>
            <a:pPr marL="137160" indent="0">
              <a:buNone/>
            </a:pPr>
            <a:r>
              <a:rPr lang="sr-Cyrl-RS" dirty="0" smtClean="0"/>
              <a:t>Б) Италије</a:t>
            </a:r>
          </a:p>
          <a:p>
            <a:pPr marL="137160" indent="0">
              <a:buNone/>
            </a:pPr>
            <a:r>
              <a:rPr lang="sr-Cyrl-RS" dirty="0" smtClean="0"/>
              <a:t>В) Француске</a:t>
            </a:r>
          </a:p>
          <a:p>
            <a:pPr marL="137160" indent="0">
              <a:buNone/>
            </a:pPr>
            <a:r>
              <a:rPr lang="sr-Cyrl-RS" dirty="0" smtClean="0"/>
              <a:t>Г) Немачке</a:t>
            </a:r>
            <a:endParaRPr lang="en-US" dirty="0"/>
          </a:p>
        </p:txBody>
      </p:sp>
      <p:pic>
        <p:nvPicPr>
          <p:cNvPr id="13314" name="Picture 2" descr="C:\Users\VojaZmaj\Desktop\slike za mmt regionalni\преузимање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1" y="3200401"/>
            <a:ext cx="5304389" cy="37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33. Језеро са слике налази се 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Оману</a:t>
            </a:r>
          </a:p>
          <a:p>
            <a:pPr marL="137160" indent="0">
              <a:buNone/>
            </a:pPr>
            <a:r>
              <a:rPr lang="sr-Cyrl-RS" dirty="0" smtClean="0"/>
              <a:t>Б) Јемену</a:t>
            </a:r>
          </a:p>
          <a:p>
            <a:pPr marL="137160" indent="0">
              <a:buNone/>
            </a:pPr>
            <a:r>
              <a:rPr lang="sr-Cyrl-RS" dirty="0" smtClean="0"/>
              <a:t>В) Јордану</a:t>
            </a:r>
          </a:p>
          <a:p>
            <a:pPr marL="137160" indent="0">
              <a:buNone/>
            </a:pPr>
            <a:r>
              <a:rPr lang="sr-Cyrl-RS" dirty="0" smtClean="0"/>
              <a:t>Г) Саудијској Арабији</a:t>
            </a:r>
          </a:p>
        </p:txBody>
      </p:sp>
      <p:pic>
        <p:nvPicPr>
          <p:cNvPr id="14338" name="Picture 2" descr="C:\Users\VojaZmaj\Desktop\slike za mmt regionalni\99449_plutanje-----seetheholyland.net_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24" y="3810000"/>
            <a:ext cx="6624776" cy="30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34. Објекат са слике један је од најстаријих хотела у Србији и налази се у: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sr-Cyrl-RS" dirty="0" smtClean="0"/>
              <a:t>А) Београду</a:t>
            </a:r>
          </a:p>
          <a:p>
            <a:pPr marL="137160" indent="0">
              <a:buNone/>
            </a:pPr>
            <a:r>
              <a:rPr lang="sr-Cyrl-RS" dirty="0" smtClean="0"/>
              <a:t>Б) Ваљеву</a:t>
            </a:r>
          </a:p>
          <a:p>
            <a:pPr marL="137160" indent="0">
              <a:buNone/>
            </a:pPr>
            <a:r>
              <a:rPr lang="sr-Cyrl-RS" dirty="0" smtClean="0"/>
              <a:t>В) Аранђеловцу</a:t>
            </a:r>
          </a:p>
          <a:p>
            <a:pPr marL="137160" indent="0">
              <a:buNone/>
            </a:pPr>
            <a:r>
              <a:rPr lang="sr-Cyrl-RS" dirty="0" smtClean="0"/>
              <a:t>Г) Нишу </a:t>
            </a:r>
            <a:endParaRPr lang="en-US" dirty="0"/>
          </a:p>
        </p:txBody>
      </p:sp>
      <p:pic>
        <p:nvPicPr>
          <p:cNvPr id="15362" name="Picture 2" descr="C:\Users\VojaZmaj\Desktop\slike za mmt regionalni\441866-hotel-staro-zdanje01-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99" y="3505200"/>
            <a:ext cx="5992427" cy="33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35. Животиња са слике је једна од најдуговечнијих и живи на: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Мадагаскару</a:t>
            </a:r>
          </a:p>
          <a:p>
            <a:pPr marL="137160" indent="0">
              <a:buNone/>
            </a:pPr>
            <a:r>
              <a:rPr lang="sr-Cyrl-RS" dirty="0" smtClean="0"/>
              <a:t>Б) Галапагосу</a:t>
            </a:r>
          </a:p>
          <a:p>
            <a:pPr marL="137160" indent="0">
              <a:buNone/>
            </a:pPr>
            <a:r>
              <a:rPr lang="sr-Cyrl-RS" dirty="0" smtClean="0"/>
              <a:t>В) Мидвеју</a:t>
            </a:r>
          </a:p>
          <a:p>
            <a:pPr marL="137160" indent="0">
              <a:buNone/>
            </a:pPr>
            <a:r>
              <a:rPr lang="sr-Cyrl-RS" dirty="0" smtClean="0"/>
              <a:t>Г) Ускршњим острвима</a:t>
            </a:r>
            <a:endParaRPr lang="en-US" dirty="0"/>
          </a:p>
        </p:txBody>
      </p:sp>
      <p:pic>
        <p:nvPicPr>
          <p:cNvPr id="16386" name="Picture 2" descr="C:\Users\VojaZmaj\Desktop\slike za mmt regionalni\Geochelone_elephanto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705413"/>
            <a:ext cx="4732538" cy="31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36. Следећи </a:t>
            </a:r>
            <a:r>
              <a:rPr lang="sr-Cyrl-RS" dirty="0" smtClean="0"/>
              <a:t>графикон </a:t>
            </a:r>
            <a:r>
              <a:rPr lang="sr-Cyrl-RS" dirty="0" smtClean="0"/>
              <a:t>приказује: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Производњу вина у свету</a:t>
            </a:r>
          </a:p>
          <a:p>
            <a:pPr marL="137160" indent="0">
              <a:buNone/>
            </a:pPr>
            <a:r>
              <a:rPr lang="sr-Cyrl-RS" dirty="0" smtClean="0"/>
              <a:t>Б) Производњу маниоке у свету</a:t>
            </a:r>
          </a:p>
          <a:p>
            <a:pPr marL="137160" indent="0">
              <a:buNone/>
            </a:pPr>
            <a:r>
              <a:rPr lang="sr-Cyrl-RS" dirty="0" smtClean="0"/>
              <a:t>В) Производњу банана у свету</a:t>
            </a:r>
          </a:p>
          <a:p>
            <a:pPr marL="137160" indent="0">
              <a:buNone/>
            </a:pPr>
            <a:r>
              <a:rPr lang="sr-Cyrl-RS" dirty="0" smtClean="0"/>
              <a:t>Г) Производњу сунцокрета у свету</a:t>
            </a:r>
            <a:endParaRPr lang="en-US" dirty="0"/>
          </a:p>
        </p:txBody>
      </p:sp>
      <p:pic>
        <p:nvPicPr>
          <p:cNvPr id="17410" name="Picture 2" descr="C:\Users\VojaZmaj\Desktop\slike za mmt regionalni\Top-10-wine-producing-countries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3969"/>
            <a:ext cx="5181600" cy="269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dirty="0" smtClean="0"/>
              <a:t>37. Животиња са слике заштитни знак је: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Обедске баре</a:t>
            </a:r>
          </a:p>
          <a:p>
            <a:pPr marL="137160" indent="0">
              <a:buNone/>
            </a:pPr>
            <a:r>
              <a:rPr lang="sr-Cyrl-RS" dirty="0" smtClean="0"/>
              <a:t>Б) Засавице</a:t>
            </a:r>
          </a:p>
          <a:p>
            <a:pPr marL="137160" indent="0">
              <a:buNone/>
            </a:pPr>
            <a:r>
              <a:rPr lang="sr-Cyrl-RS" dirty="0" smtClean="0"/>
              <a:t>В) Царске баре</a:t>
            </a:r>
          </a:p>
          <a:p>
            <a:pPr marL="137160" indent="0">
              <a:buNone/>
            </a:pPr>
            <a:r>
              <a:rPr lang="sr-Cyrl-RS" dirty="0" smtClean="0"/>
              <a:t>Г) Пештера</a:t>
            </a:r>
            <a:endParaRPr lang="en-US" dirty="0"/>
          </a:p>
        </p:txBody>
      </p:sp>
      <p:pic>
        <p:nvPicPr>
          <p:cNvPr id="18434" name="Picture 2" descr="C:\Users\VojaZmaj\Desktop\slike za mmt regionalni\ORjktkpTURBXy9hNTUxYTJhNDEyMjBlMjUzNjMzYTE5N2NkY2Q3MzEyZC5qcGeSlQLNAxQAwsOVAs0B1gDC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95791"/>
            <a:ext cx="5362113" cy="36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3100" dirty="0" smtClean="0"/>
              <a:t>38. Једна од ових држава налази се на јужној полулопти: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Непал</a:t>
            </a:r>
          </a:p>
          <a:p>
            <a:pPr marL="137160" indent="0">
              <a:buNone/>
            </a:pPr>
            <a:r>
              <a:rPr lang="sr-Cyrl-RS" dirty="0" smtClean="0"/>
              <a:t>Б) Бенин</a:t>
            </a:r>
          </a:p>
          <a:p>
            <a:pPr marL="137160" indent="0">
              <a:buNone/>
            </a:pPr>
            <a:r>
              <a:rPr lang="sr-Cyrl-RS" dirty="0" smtClean="0"/>
              <a:t>В) Боцвана</a:t>
            </a:r>
          </a:p>
          <a:p>
            <a:pPr marL="137160" indent="0">
              <a:buNone/>
            </a:pPr>
            <a:r>
              <a:rPr lang="sr-Cyrl-RS" dirty="0" smtClean="0"/>
              <a:t>Г) Мексико</a:t>
            </a:r>
            <a:endParaRPr lang="en-US" dirty="0"/>
          </a:p>
        </p:txBody>
      </p:sp>
      <p:pic>
        <p:nvPicPr>
          <p:cNvPr id="19458" name="Picture 2" descr="C:\Users\VojaZmaj\Desktop\slike za mmt regionalni\преузимање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23" y="3352801"/>
            <a:ext cx="526737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3.Најдубље језеро на свету је: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Каспијско</a:t>
            </a:r>
          </a:p>
          <a:p>
            <a:pPr marL="137160" indent="0">
              <a:buNone/>
            </a:pPr>
            <a:r>
              <a:rPr lang="sr-Cyrl-RS" dirty="0" smtClean="0"/>
              <a:t>Б) Онтарио</a:t>
            </a:r>
          </a:p>
          <a:p>
            <a:pPr marL="137160" indent="0">
              <a:buNone/>
            </a:pPr>
            <a:r>
              <a:rPr lang="sr-Cyrl-RS" dirty="0" smtClean="0"/>
              <a:t>В) Тангањика</a:t>
            </a:r>
          </a:p>
          <a:p>
            <a:pPr marL="137160" indent="0">
              <a:buNone/>
            </a:pPr>
            <a:r>
              <a:rPr lang="sr-Cyrl-RS" dirty="0" smtClean="0"/>
              <a:t>Г) Бајкалско</a:t>
            </a:r>
            <a:endParaRPr lang="en-US" dirty="0"/>
          </a:p>
        </p:txBody>
      </p:sp>
      <p:pic>
        <p:nvPicPr>
          <p:cNvPr id="3074" name="Picture 2" descr="C:\Users\VojaZmaj\Desktop\slike za mmt regionalni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95" y="3124200"/>
            <a:ext cx="54401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39. Утврђени град са слике 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Голубачки град</a:t>
            </a:r>
          </a:p>
          <a:p>
            <a:pPr marL="137160" indent="0">
              <a:buNone/>
            </a:pPr>
            <a:r>
              <a:rPr lang="sr-Cyrl-RS" dirty="0" smtClean="0"/>
              <a:t>Б) Петроварадин</a:t>
            </a:r>
          </a:p>
          <a:p>
            <a:pPr marL="137160" indent="0">
              <a:buNone/>
            </a:pPr>
            <a:r>
              <a:rPr lang="sr-Cyrl-RS" dirty="0" smtClean="0"/>
              <a:t>В) Маглич</a:t>
            </a:r>
          </a:p>
          <a:p>
            <a:pPr marL="137160" indent="0">
              <a:buNone/>
            </a:pPr>
            <a:r>
              <a:rPr lang="sr-Cyrl-RS" dirty="0" smtClean="0"/>
              <a:t>Г) Соко град</a:t>
            </a:r>
            <a:endParaRPr lang="en-US" dirty="0"/>
          </a:p>
        </p:txBody>
      </p:sp>
      <p:pic>
        <p:nvPicPr>
          <p:cNvPr id="20482" name="Picture 2" descr="C:\Users\VojaZmaj\Desktop\slike za mmt regionalni\Maglic-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5659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800" dirty="0" smtClean="0"/>
              <a:t>40. У ком се граду налази споменик са слике?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Суботица</a:t>
            </a:r>
          </a:p>
          <a:p>
            <a:pPr marL="137160" indent="0">
              <a:buNone/>
            </a:pPr>
            <a:r>
              <a:rPr lang="sr-Cyrl-RS" dirty="0" smtClean="0"/>
              <a:t>Б) Ниш</a:t>
            </a:r>
          </a:p>
          <a:p>
            <a:pPr marL="137160" indent="0">
              <a:buNone/>
            </a:pPr>
            <a:r>
              <a:rPr lang="sr-Cyrl-RS" dirty="0" smtClean="0"/>
              <a:t>В) Крагујевац</a:t>
            </a:r>
          </a:p>
          <a:p>
            <a:pPr marL="137160" indent="0">
              <a:buNone/>
            </a:pPr>
            <a:r>
              <a:rPr lang="sr-Cyrl-RS" dirty="0" smtClean="0"/>
              <a:t>Г) Ваљево</a:t>
            </a:r>
            <a:endParaRPr lang="en-US" dirty="0"/>
          </a:p>
        </p:txBody>
      </p:sp>
      <p:pic>
        <p:nvPicPr>
          <p:cNvPr id="21506" name="Picture 2" descr="C:\Users\VojaZmaj\Desktop\slike za mmt regionalni\Spomenik-Stevanu-Filipovicu-u-Valje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5819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 smtClean="0"/>
              <a:t>4.Животиња са слике карактеристична је за: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Басен Конга</a:t>
            </a:r>
          </a:p>
          <a:p>
            <a:pPr marL="137160" indent="0">
              <a:buNone/>
            </a:pPr>
            <a:r>
              <a:rPr lang="sr-Cyrl-RS" dirty="0" smtClean="0"/>
              <a:t>Б) Сахару</a:t>
            </a:r>
          </a:p>
          <a:p>
            <a:pPr marL="137160" indent="0">
              <a:buNone/>
            </a:pPr>
            <a:r>
              <a:rPr lang="sr-Cyrl-RS" dirty="0" smtClean="0"/>
              <a:t>В) Амазонију</a:t>
            </a:r>
          </a:p>
          <a:p>
            <a:pPr marL="137160" indent="0">
              <a:buNone/>
            </a:pPr>
            <a:r>
              <a:rPr lang="sr-Cyrl-RS" dirty="0" smtClean="0"/>
              <a:t>Г) Аустралију</a:t>
            </a:r>
            <a:endParaRPr lang="en-US" dirty="0"/>
          </a:p>
        </p:txBody>
      </p:sp>
      <p:pic>
        <p:nvPicPr>
          <p:cNvPr id="4098" name="Picture 2" descr="C:\Users\VojaZmaj\Desktop\slike za mmt regionalni\jaguar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46383"/>
            <a:ext cx="4953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5. Шта представља следећа карта?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sr-Cyrl-RS" sz="2400" dirty="0" smtClean="0"/>
              <a:t>А) Заступљеност ислама</a:t>
            </a:r>
          </a:p>
          <a:p>
            <a:pPr marL="137160" indent="0">
              <a:buNone/>
            </a:pPr>
            <a:r>
              <a:rPr lang="sr-Cyrl-RS" sz="2400" dirty="0" smtClean="0"/>
              <a:t>Б) Производњу аутомобила у свету</a:t>
            </a:r>
          </a:p>
          <a:p>
            <a:pPr marL="137160" indent="0">
              <a:buNone/>
            </a:pPr>
            <a:r>
              <a:rPr lang="sr-Cyrl-RS" sz="2400" dirty="0" smtClean="0"/>
              <a:t>В) Густину насељености </a:t>
            </a:r>
          </a:p>
          <a:p>
            <a:pPr marL="137160" indent="0">
              <a:buNone/>
            </a:pPr>
            <a:r>
              <a:rPr lang="sr-Cyrl-RS" sz="2400" dirty="0" smtClean="0"/>
              <a:t>Г) Ништа од наведеног</a:t>
            </a:r>
            <a:endParaRPr lang="en-US" sz="2400" dirty="0"/>
          </a:p>
        </p:txBody>
      </p:sp>
      <p:pic>
        <p:nvPicPr>
          <p:cNvPr id="5122" name="Picture 2" descr="C:\Users\VojaZmaj\Desktop\slike za mmt regionalni\kart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82" y="3366147"/>
            <a:ext cx="7315200" cy="35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6.Трг са слике се налази у: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Новом Саду</a:t>
            </a:r>
          </a:p>
          <a:p>
            <a:pPr marL="137160" indent="0">
              <a:buNone/>
            </a:pPr>
            <a:r>
              <a:rPr lang="sr-Cyrl-RS" dirty="0" smtClean="0"/>
              <a:t>Б) Чачку</a:t>
            </a:r>
          </a:p>
          <a:p>
            <a:pPr marL="137160" indent="0">
              <a:buNone/>
            </a:pPr>
            <a:r>
              <a:rPr lang="sr-Cyrl-RS" dirty="0" smtClean="0"/>
              <a:t>В) Нишу</a:t>
            </a:r>
          </a:p>
          <a:p>
            <a:pPr marL="137160" indent="0">
              <a:buNone/>
            </a:pPr>
            <a:r>
              <a:rPr lang="sr-Cyrl-RS" dirty="0" smtClean="0"/>
              <a:t>Г) Шапцу</a:t>
            </a:r>
            <a:endParaRPr lang="en-US" dirty="0"/>
          </a:p>
        </p:txBody>
      </p:sp>
      <p:pic>
        <p:nvPicPr>
          <p:cNvPr id="6146" name="Picture 2" descr="C:\Users\VojaZmaj\Desktop\slike za mmt regionalni\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971800"/>
            <a:ext cx="58102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dirty="0" smtClean="0"/>
              <a:t>7. Народ са слике живи 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Сахари</a:t>
            </a:r>
          </a:p>
          <a:p>
            <a:pPr marL="137160" indent="0">
              <a:buNone/>
            </a:pPr>
            <a:r>
              <a:rPr lang="sr-Cyrl-RS" dirty="0" smtClean="0"/>
              <a:t>Б) Амазонији</a:t>
            </a:r>
          </a:p>
          <a:p>
            <a:pPr marL="137160" indent="0">
              <a:buNone/>
            </a:pPr>
            <a:r>
              <a:rPr lang="sr-Cyrl-RS" dirty="0" smtClean="0"/>
              <a:t>В) Калахарију</a:t>
            </a:r>
          </a:p>
          <a:p>
            <a:pPr marL="137160" indent="0">
              <a:buNone/>
            </a:pPr>
            <a:r>
              <a:rPr lang="sr-Cyrl-RS" dirty="0" smtClean="0"/>
              <a:t>Г) Руб ел Халију</a:t>
            </a:r>
            <a:endParaRPr lang="en-US" dirty="0"/>
          </a:p>
        </p:txBody>
      </p:sp>
      <p:pic>
        <p:nvPicPr>
          <p:cNvPr id="7170" name="Picture 2" descr="C:\Users\VojaZmaj\Desktop\slike za mmt regionalni\634563626197300844_img_3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39242"/>
            <a:ext cx="4876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8. Позната плажа са слике налази се у: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sr-Cyrl-RS" dirty="0" smtClean="0"/>
              <a:t>А) Хонолулуу</a:t>
            </a:r>
          </a:p>
          <a:p>
            <a:pPr marL="137160" indent="0">
              <a:buNone/>
            </a:pPr>
            <a:r>
              <a:rPr lang="sr-Cyrl-RS" dirty="0" smtClean="0"/>
              <a:t>Б) Буенос Ајресу</a:t>
            </a:r>
          </a:p>
          <a:p>
            <a:pPr marL="137160" indent="0">
              <a:buNone/>
            </a:pPr>
            <a:r>
              <a:rPr lang="sr-Cyrl-RS" dirty="0" smtClean="0"/>
              <a:t>В) Рио де Жанеиру</a:t>
            </a:r>
          </a:p>
          <a:p>
            <a:pPr marL="137160" indent="0">
              <a:buNone/>
            </a:pPr>
            <a:r>
              <a:rPr lang="sr-Cyrl-RS" dirty="0" smtClean="0"/>
              <a:t>Г) Монтевидеу</a:t>
            </a:r>
            <a:endParaRPr lang="en-US" dirty="0"/>
          </a:p>
        </p:txBody>
      </p:sp>
      <p:pic>
        <p:nvPicPr>
          <p:cNvPr id="8194" name="Picture 2" descr="C:\Users\VojaZmaj\Desktop\slike za mmt regionalni\kopakabana slik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2884"/>
            <a:ext cx="4566820" cy="34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389</TotalTime>
  <Words>934</Words>
  <Application>Microsoft Office PowerPoint</Application>
  <PresentationFormat>On-screen Show (4:3)</PresentationFormat>
  <Paragraphs>202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Мултимедијални тест</vt:lpstr>
      <vt:lpstr>1. Како се зове пећина са слике?</vt:lpstr>
      <vt:lpstr>2. Уређај са слике служи за:</vt:lpstr>
      <vt:lpstr>3.Најдубље језеро на свету је: </vt:lpstr>
      <vt:lpstr>4.Животиња са слике карактеристична је за:</vt:lpstr>
      <vt:lpstr>5. Шта представља следећа карта?</vt:lpstr>
      <vt:lpstr>6.Трг са слике се налази у: </vt:lpstr>
      <vt:lpstr>7. Народ са слике живи у:</vt:lpstr>
      <vt:lpstr>8. Позната плажа са слике налази се у:</vt:lpstr>
      <vt:lpstr>9. Следећа карта приказује првих 10 земаља по производњи:</vt:lpstr>
      <vt:lpstr>10. Застава на слици представља:</vt:lpstr>
      <vt:lpstr>11. Који облик рељефа је на слици?</vt:lpstr>
      <vt:lpstr>12. Који тип климе је приказан на карти? </vt:lpstr>
      <vt:lpstr>13. Који тип ушћа је приказан на слици?</vt:lpstr>
      <vt:lpstr>14. Тип вегетације приказан на слици је:</vt:lpstr>
      <vt:lpstr>15. Налази се у близини Краљева:</vt:lpstr>
      <vt:lpstr>16. Воће са слике специфично је за следећу општину у  Србији:</vt:lpstr>
      <vt:lpstr>17. Врх са слике је највиши врх планине:</vt:lpstr>
      <vt:lpstr>18. Следећа карта приказује:</vt:lpstr>
      <vt:lpstr>19. Птица са слике у Србији живи у долини:</vt:lpstr>
      <vt:lpstr>20. У општини са карте већинско становништво чине: </vt:lpstr>
      <vt:lpstr>21. Језеро са слике је по начину постанка:</vt:lpstr>
      <vt:lpstr>22. Цвеће са слике је традиционална биљна култура у :</vt:lpstr>
      <vt:lpstr>23. Заокружите народ чију традицију представља свирање инструмента са слике</vt:lpstr>
      <vt:lpstr>24. Избаци „уљеза“</vt:lpstr>
      <vt:lpstr>25.У ком граду се налази статуа са слике?</vt:lpstr>
      <vt:lpstr>26. Главни град државе чија је застава на слици је: </vt:lpstr>
      <vt:lpstr>27. Манастир са слике је задужбина:</vt:lpstr>
      <vt:lpstr>28. Који тип пустиње је на слици?</vt:lpstr>
      <vt:lpstr>29. Који европски град се налази на слици? </vt:lpstr>
      <vt:lpstr>30. Путујете по свету. Ако се налазите у граду са слике, у којој сте држави?</vt:lpstr>
      <vt:lpstr>31. Припадници народа са слике по вероисповести су углавном:</vt:lpstr>
      <vt:lpstr>32. Држава која се налази западно од болдиране је била колонија: </vt:lpstr>
      <vt:lpstr>33. Језеро са слике налази се у:</vt:lpstr>
      <vt:lpstr>34. Објекат са слике један је од најстаријих хотела у Србији и налази се у: </vt:lpstr>
      <vt:lpstr>35. Животиња са слике је једна од најдуговечнијих и живи на:</vt:lpstr>
      <vt:lpstr>36. Следећи графикон приказује:</vt:lpstr>
      <vt:lpstr>37. Животиња са слике заштитни знак је: </vt:lpstr>
      <vt:lpstr>38. Једна од ових држава налази се на јужној полулопти: </vt:lpstr>
      <vt:lpstr>39. Утврђени град са слике је:</vt:lpstr>
      <vt:lpstr>40. У ком се граду налази споменик са слике?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VojaZmaj</dc:creator>
  <cp:lastModifiedBy>korisnik</cp:lastModifiedBy>
  <cp:revision>52</cp:revision>
  <dcterms:created xsi:type="dcterms:W3CDTF">2006-08-16T00:00:00Z</dcterms:created>
  <dcterms:modified xsi:type="dcterms:W3CDTF">2017-03-22T21:06:49Z</dcterms:modified>
</cp:coreProperties>
</file>