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496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96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6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7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98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7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74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9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06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9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C069-E514-483A-B9ED-0D3E23AEEE16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FB47-47BD-437B-85B6-E93E9EDAF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0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Multimedijalni test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Nacionalna geografska olimpijada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3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9. Dolina reke Vratne poznata je po: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Uvalama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Prerastima</a:t>
            </a:r>
          </a:p>
          <a:p>
            <a:pPr marL="514350" indent="-514350">
              <a:buAutoNum type="alphaLcParenR"/>
            </a:pPr>
            <a:r>
              <a:rPr lang="hr-HR" dirty="0" smtClean="0"/>
              <a:t>Meandrima</a:t>
            </a:r>
          </a:p>
          <a:p>
            <a:pPr marL="514350" indent="-514350">
              <a:buAutoNum type="alphaLcParenR"/>
            </a:pPr>
            <a:r>
              <a:rPr lang="hr-HR" dirty="0" smtClean="0"/>
              <a:t>Adama</a:t>
            </a:r>
            <a:endParaRPr lang="hr-HR" dirty="0"/>
          </a:p>
        </p:txBody>
      </p:sp>
      <p:pic>
        <p:nvPicPr>
          <p:cNvPr id="9218" name="Picture 2" descr="C:\Users\korisnik\Desktop\Slike za MMT\Mala-prerast-na-Vratni-mediaportal.r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4310"/>
            <a:ext cx="5868144" cy="40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10. Pećina Risovača nalazi se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Aranđelovcu</a:t>
            </a:r>
          </a:p>
          <a:p>
            <a:pPr marL="514350" indent="-514350">
              <a:buAutoNum type="alphaLcParenR"/>
            </a:pPr>
            <a:r>
              <a:rPr lang="hr-HR" dirty="0" smtClean="0"/>
              <a:t>Topoli</a:t>
            </a:r>
          </a:p>
          <a:p>
            <a:pPr marL="514350" indent="-514350">
              <a:buAutoNum type="alphaLcParenR"/>
            </a:pPr>
            <a:r>
              <a:rPr lang="hr-HR" dirty="0" smtClean="0"/>
              <a:t>Gornjem Milanovcu</a:t>
            </a:r>
          </a:p>
          <a:p>
            <a:pPr marL="514350" indent="-514350">
              <a:buAutoNum type="alphaLcParenR"/>
            </a:pPr>
            <a:r>
              <a:rPr lang="hr-HR" dirty="0" smtClean="0"/>
              <a:t>Požarevcu</a:t>
            </a:r>
            <a:endParaRPr lang="hr-HR" dirty="0"/>
          </a:p>
        </p:txBody>
      </p:sp>
      <p:pic>
        <p:nvPicPr>
          <p:cNvPr id="10242" name="Picture 2" descr="C:\Users\korisnik\Desktop\Slike za MMT\a3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3094"/>
            <a:ext cx="5220071" cy="35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11. Šta predstavlja sledeća karta?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/>
              <a:t>P</a:t>
            </a:r>
            <a:r>
              <a:rPr lang="hr-HR" dirty="0" smtClean="0"/>
              <a:t>roizvodnju nafte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kakaoa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bakra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bibera</a:t>
            </a:r>
            <a:endParaRPr lang="hr-HR" dirty="0"/>
          </a:p>
        </p:txBody>
      </p:sp>
      <p:pic>
        <p:nvPicPr>
          <p:cNvPr id="11267" name="Picture 3" descr="C:\Users\korisnik\Desktop\Slike za MMT\4125129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3"/>
            <a:ext cx="4707342" cy="39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12. Slovaci čine većinu u jednoj od navedenih opština: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Kovačica</a:t>
            </a:r>
          </a:p>
          <a:p>
            <a:pPr marL="514350" indent="-514350">
              <a:buAutoNum type="alphaLcParenR"/>
            </a:pPr>
            <a:r>
              <a:rPr lang="hr-HR" dirty="0" smtClean="0"/>
              <a:t>Opovo</a:t>
            </a:r>
          </a:p>
          <a:p>
            <a:pPr marL="514350" indent="-514350">
              <a:buAutoNum type="alphaLcParenR"/>
            </a:pPr>
            <a:r>
              <a:rPr lang="hr-HR" dirty="0" smtClean="0"/>
              <a:t>Sečanj</a:t>
            </a:r>
          </a:p>
          <a:p>
            <a:pPr marL="514350" indent="-514350">
              <a:buAutoNum type="alphaLcParenR"/>
            </a:pPr>
            <a:r>
              <a:rPr lang="hr-HR" dirty="0" smtClean="0"/>
              <a:t>Plandište</a:t>
            </a:r>
            <a:endParaRPr lang="hr-HR" dirty="0"/>
          </a:p>
        </p:txBody>
      </p:sp>
      <p:pic>
        <p:nvPicPr>
          <p:cNvPr id="12290" name="Picture 2" descr="C:\Users\korisnik\Desktop\Slike za MMT\mitrovica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00" y="2582489"/>
            <a:ext cx="6413264" cy="42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13. Koji oblik reljefa je prikazan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Uvala</a:t>
            </a:r>
          </a:p>
          <a:p>
            <a:pPr marL="514350" indent="-514350">
              <a:buAutoNum type="alphaLcParenR"/>
            </a:pPr>
            <a:r>
              <a:rPr lang="hr-HR" dirty="0" smtClean="0"/>
              <a:t>Vrtača</a:t>
            </a:r>
          </a:p>
          <a:p>
            <a:pPr marL="514350" indent="-514350">
              <a:buAutoNum type="alphaLcParenR"/>
            </a:pPr>
            <a:r>
              <a:rPr lang="hr-HR" dirty="0" smtClean="0"/>
              <a:t>Škrapa</a:t>
            </a:r>
          </a:p>
          <a:p>
            <a:pPr marL="514350" indent="-514350">
              <a:buAutoNum type="alphaLcParenR"/>
            </a:pPr>
            <a:r>
              <a:rPr lang="hr-HR" dirty="0" smtClean="0"/>
              <a:t>Jama</a:t>
            </a:r>
            <a:endParaRPr lang="hr-HR" dirty="0"/>
          </a:p>
        </p:txBody>
      </p:sp>
      <p:pic>
        <p:nvPicPr>
          <p:cNvPr id="13314" name="Picture 2" descr="C:\Users\korisnik\Desktop\Slike za MMT\Karstformationen_Nationalpark-Nord-Veleb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21" y="1916832"/>
            <a:ext cx="6571979" cy="49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14. 	Izbaci uljeza: </a:t>
            </a:r>
            <a:endParaRPr lang="hr-HR" dirty="0"/>
          </a:p>
        </p:txBody>
      </p:sp>
      <p:pic>
        <p:nvPicPr>
          <p:cNvPr id="14338" name="Picture 2" descr="C:\Users\korisnik\Desktop\Slike za MMT\preuz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392488" cy="33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orisnik\Desktop\Slike za MMT\dingo_514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12" y="1258356"/>
            <a:ext cx="3557936" cy="26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korisnik\Desktop\Slike za MMT\Koala_climbing_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617"/>
            <a:ext cx="3157414" cy="31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korisnik\Desktop\Slike za MMT\Komodo-zma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26808"/>
            <a:ext cx="6000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15. Pejzaž na slici karakterističan je 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Belgiju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Francusku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Mađarsku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Holandiju</a:t>
            </a:r>
            <a:endParaRPr lang="hr-HR" dirty="0"/>
          </a:p>
        </p:txBody>
      </p:sp>
      <p:pic>
        <p:nvPicPr>
          <p:cNvPr id="15362" name="Picture 2" descr="C:\Users\korisnik\Desktop\Slike za MMT\inde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37" y="2708921"/>
            <a:ext cx="623826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16. Batat-slatki krompir se najviše proizvodi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Kini</a:t>
            </a:r>
          </a:p>
          <a:p>
            <a:pPr marL="514350" indent="-514350">
              <a:buAutoNum type="alphaLcParenR"/>
            </a:pPr>
            <a:r>
              <a:rPr lang="hr-HR" dirty="0" smtClean="0"/>
              <a:t>Mađarskoj</a:t>
            </a:r>
          </a:p>
          <a:p>
            <a:pPr marL="514350" indent="-514350">
              <a:buAutoNum type="alphaLcParenR"/>
            </a:pPr>
            <a:r>
              <a:rPr lang="hr-HR" dirty="0" smtClean="0"/>
              <a:t>Iranu</a:t>
            </a:r>
          </a:p>
          <a:p>
            <a:pPr marL="514350" indent="-514350">
              <a:buAutoNum type="alphaLcParenR"/>
            </a:pPr>
            <a:r>
              <a:rPr lang="hr-HR" dirty="0" smtClean="0"/>
              <a:t>Indoneziji</a:t>
            </a:r>
            <a:endParaRPr lang="hr-HR" dirty="0"/>
          </a:p>
        </p:txBody>
      </p:sp>
      <p:pic>
        <p:nvPicPr>
          <p:cNvPr id="1026" name="Picture 2" descr="C:\Users\korisnik\Desktop\Slike za MMT\preuzm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634384" cy="46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17. Voće sa slike se u Srbiji najviše gaji 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Zapadnoj Srbiji</a:t>
            </a:r>
          </a:p>
          <a:p>
            <a:pPr marL="514350" indent="-514350">
              <a:buAutoNum type="alphaLcParenR"/>
            </a:pPr>
            <a:r>
              <a:rPr lang="hr-HR" dirty="0" smtClean="0"/>
              <a:t>Banatu</a:t>
            </a:r>
          </a:p>
          <a:p>
            <a:pPr marL="514350" indent="-514350">
              <a:buAutoNum type="alphaLcParenR"/>
            </a:pPr>
            <a:r>
              <a:rPr lang="hr-HR" dirty="0" smtClean="0"/>
              <a:t>Sremu</a:t>
            </a:r>
          </a:p>
          <a:p>
            <a:pPr marL="514350" indent="-514350">
              <a:buAutoNum type="alphaLcParenR"/>
            </a:pPr>
            <a:r>
              <a:rPr lang="hr-HR" dirty="0" smtClean="0"/>
              <a:t>Istočnoj Srbiji</a:t>
            </a:r>
            <a:endParaRPr lang="hr-HR" dirty="0"/>
          </a:p>
        </p:txBody>
      </p:sp>
      <p:pic>
        <p:nvPicPr>
          <p:cNvPr id="2050" name="Picture 2" descr="C:\Users\korisnik\Desktop\Slike za MMT\slj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07" y="2780928"/>
            <a:ext cx="5786893" cy="36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18. Ohridsko jezero, po načinu postanka 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Vulkansko</a:t>
            </a:r>
          </a:p>
          <a:p>
            <a:pPr marL="514350" indent="-514350">
              <a:buAutoNum type="alphaLcParenR"/>
            </a:pPr>
            <a:r>
              <a:rPr lang="hr-HR" dirty="0" smtClean="0"/>
              <a:t>Tektonsko</a:t>
            </a:r>
          </a:p>
          <a:p>
            <a:pPr marL="514350" indent="-514350">
              <a:buAutoNum type="alphaLcParenR"/>
            </a:pPr>
            <a:r>
              <a:rPr lang="hr-HR" dirty="0" smtClean="0"/>
              <a:t>Veštačko</a:t>
            </a:r>
          </a:p>
          <a:p>
            <a:pPr marL="514350" indent="-514350">
              <a:buAutoNum type="alphaLcParenR"/>
            </a:pPr>
            <a:r>
              <a:rPr lang="hr-HR" dirty="0" smtClean="0"/>
              <a:t>Kraško</a:t>
            </a:r>
            <a:endParaRPr lang="hr-HR" dirty="0"/>
          </a:p>
        </p:txBody>
      </p:sp>
      <p:pic>
        <p:nvPicPr>
          <p:cNvPr id="3074" name="Picture 2" descr="C:\Users\korisnik\Desktop\Slike za MMT\260px-Ohrid_and_Prespa_lakes_topographic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1628800"/>
            <a:ext cx="5815441" cy="50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1. Koji tip ušća je prikazan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Delta</a:t>
            </a:r>
          </a:p>
          <a:p>
            <a:pPr marL="514350" indent="-514350">
              <a:buAutoNum type="alphaLcParenR"/>
            </a:pPr>
            <a:r>
              <a:rPr lang="hr-HR" dirty="0" smtClean="0"/>
              <a:t>Estuar</a:t>
            </a:r>
          </a:p>
          <a:p>
            <a:pPr marL="514350" indent="-514350">
              <a:buAutoNum type="alphaLcParenR"/>
            </a:pPr>
            <a:r>
              <a:rPr lang="hr-HR" dirty="0" smtClean="0"/>
              <a:t>Normalno ušće</a:t>
            </a:r>
          </a:p>
          <a:p>
            <a:pPr marL="514350" indent="-514350">
              <a:buAutoNum type="alphaLcParenR"/>
            </a:pPr>
            <a:r>
              <a:rPr lang="hr-HR" dirty="0" smtClean="0"/>
              <a:t>Nijedno od navedenih</a:t>
            </a:r>
          </a:p>
          <a:p>
            <a:pPr marL="514350" indent="-514350">
              <a:buAutoNum type="alphaLcParenR"/>
            </a:pPr>
            <a:endParaRPr lang="hr-HR" dirty="0"/>
          </a:p>
        </p:txBody>
      </p:sp>
      <p:pic>
        <p:nvPicPr>
          <p:cNvPr id="1026" name="Picture 2" descr="C:\Users\korisnik\Desktop\Slike za MMT\320px-Elbmuend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44" y="1628800"/>
            <a:ext cx="44779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19. Građevina sa slike pripada kojoj civilizaciji?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Maja</a:t>
            </a:r>
          </a:p>
          <a:p>
            <a:pPr marL="514350" indent="-514350">
              <a:buAutoNum type="alphaLcParenR"/>
            </a:pPr>
            <a:r>
              <a:rPr lang="hr-HR" dirty="0" smtClean="0"/>
              <a:t>Inka</a:t>
            </a:r>
          </a:p>
          <a:p>
            <a:pPr marL="514350" indent="-514350">
              <a:buAutoNum type="alphaLcParenR"/>
            </a:pPr>
            <a:r>
              <a:rPr lang="hr-HR" dirty="0" smtClean="0"/>
              <a:t>Asteka</a:t>
            </a:r>
          </a:p>
          <a:p>
            <a:pPr marL="514350" indent="-514350">
              <a:buAutoNum type="alphaLcParenR"/>
            </a:pPr>
            <a:r>
              <a:rPr lang="hr-HR" dirty="0" smtClean="0"/>
              <a:t>Tuarega</a:t>
            </a:r>
            <a:endParaRPr lang="hr-HR" dirty="0"/>
          </a:p>
        </p:txBody>
      </p:sp>
      <p:pic>
        <p:nvPicPr>
          <p:cNvPr id="4098" name="Picture 2" descr="C:\Users\korisnik\Desktop\Slike za MMT\Cicen-Ica-Meks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38" y="2196080"/>
            <a:ext cx="6364105" cy="42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20. Jedna navedenih zemalja je anglofonska: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Nikaragva</a:t>
            </a:r>
          </a:p>
          <a:p>
            <a:pPr marL="514350" indent="-514350">
              <a:buAutoNum type="alphaLcParenR"/>
            </a:pPr>
            <a:r>
              <a:rPr lang="hr-HR" dirty="0" smtClean="0"/>
              <a:t>Gvatemala</a:t>
            </a:r>
          </a:p>
          <a:p>
            <a:pPr marL="514350" indent="-514350">
              <a:buAutoNum type="alphaLcParenR"/>
            </a:pPr>
            <a:r>
              <a:rPr lang="hr-HR" dirty="0" smtClean="0"/>
              <a:t>Honduras</a:t>
            </a:r>
          </a:p>
          <a:p>
            <a:pPr marL="514350" indent="-514350">
              <a:buAutoNum type="alphaLcParenR"/>
            </a:pPr>
            <a:r>
              <a:rPr lang="hr-HR" dirty="0" smtClean="0"/>
              <a:t>Belize</a:t>
            </a:r>
            <a:endParaRPr lang="hr-HR" dirty="0"/>
          </a:p>
        </p:txBody>
      </p:sp>
      <p:pic>
        <p:nvPicPr>
          <p:cNvPr id="5122" name="Picture 2" descr="C:\Users\korisnik\Desktop\Slike za MMT\preuz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53" y="2780929"/>
            <a:ext cx="612674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21. Koji tip oblaka se nalazi se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Stratus</a:t>
            </a:r>
          </a:p>
          <a:p>
            <a:pPr marL="514350" indent="-514350">
              <a:buAutoNum type="alphaLcParenR"/>
            </a:pPr>
            <a:r>
              <a:rPr lang="hr-HR" dirty="0" smtClean="0"/>
              <a:t>Kumulus</a:t>
            </a:r>
          </a:p>
          <a:p>
            <a:pPr marL="514350" indent="-514350">
              <a:buAutoNum type="alphaLcParenR"/>
            </a:pPr>
            <a:r>
              <a:rPr lang="hr-HR" dirty="0" smtClean="0"/>
              <a:t>Cirus</a:t>
            </a:r>
          </a:p>
          <a:p>
            <a:pPr marL="514350" indent="-514350">
              <a:buAutoNum type="alphaLcParenR"/>
            </a:pPr>
            <a:r>
              <a:rPr lang="hr-HR" dirty="0" smtClean="0"/>
              <a:t>Kumulonimbus</a:t>
            </a:r>
            <a:endParaRPr lang="hr-HR" dirty="0"/>
          </a:p>
        </p:txBody>
      </p:sp>
      <p:pic>
        <p:nvPicPr>
          <p:cNvPr id="6146" name="Picture 2" descr="C:\Users\korisnik\Desktop\Slike za MMT\oblak_cir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44" y="2420888"/>
            <a:ext cx="5469756" cy="44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22. Izbaci uljeza: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Banja Slankamen</a:t>
            </a:r>
          </a:p>
          <a:p>
            <a:pPr marL="514350" indent="-514350">
              <a:buAutoNum type="alphaLcParenR"/>
            </a:pPr>
            <a:r>
              <a:rPr lang="hr-HR" dirty="0" smtClean="0"/>
              <a:t>Banja Selters</a:t>
            </a:r>
          </a:p>
          <a:p>
            <a:pPr marL="514350" indent="-514350">
              <a:buAutoNum type="alphaLcParenR"/>
            </a:pPr>
            <a:r>
              <a:rPr lang="hr-HR" dirty="0" smtClean="0"/>
              <a:t>Palanački kiseljak</a:t>
            </a:r>
          </a:p>
          <a:p>
            <a:pPr marL="514350" indent="-514350">
              <a:buAutoNum type="alphaLcParenR"/>
            </a:pPr>
            <a:r>
              <a:rPr lang="hr-HR" dirty="0" smtClean="0"/>
              <a:t>Bukovička banja</a:t>
            </a:r>
            <a:endParaRPr lang="hr-HR" dirty="0"/>
          </a:p>
        </p:txBody>
      </p:sp>
      <p:pic>
        <p:nvPicPr>
          <p:cNvPr id="7170" name="Picture 2" descr="C:\Users\korisnik\Desktop\Slike za MMT\350px-Stari_Slankam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15" y="2924944"/>
            <a:ext cx="5228785" cy="39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23. Pronađi francusku koloniju: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Ruanda</a:t>
            </a:r>
          </a:p>
          <a:p>
            <a:pPr marL="514350" indent="-514350">
              <a:buAutoNum type="alphaLcParenR"/>
            </a:pPr>
            <a:r>
              <a:rPr lang="hr-HR" dirty="0" smtClean="0"/>
              <a:t>Burundi</a:t>
            </a:r>
          </a:p>
          <a:p>
            <a:pPr marL="514350" indent="-514350">
              <a:buAutoNum type="alphaLcParenR"/>
            </a:pPr>
            <a:r>
              <a:rPr lang="hr-HR" dirty="0" smtClean="0"/>
              <a:t>Togo</a:t>
            </a:r>
          </a:p>
          <a:p>
            <a:pPr marL="514350" indent="-514350">
              <a:buAutoNum type="alphaLcParenR"/>
            </a:pPr>
            <a:r>
              <a:rPr lang="hr-HR" dirty="0" smtClean="0"/>
              <a:t>Madagaskar</a:t>
            </a:r>
            <a:endParaRPr lang="hr-HR" dirty="0"/>
          </a:p>
        </p:txBody>
      </p:sp>
      <p:pic>
        <p:nvPicPr>
          <p:cNvPr id="8194" name="Picture 2" descr="C:\Users\korisnik\Desktop\Slike za MMT\madagascar-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44" y="2708921"/>
            <a:ext cx="6069748" cy="41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24. Najmanja planeta u Sunčevom sistemu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Venera</a:t>
            </a:r>
          </a:p>
          <a:p>
            <a:pPr marL="514350" indent="-514350">
              <a:buAutoNum type="alphaLcParenR"/>
            </a:pPr>
            <a:r>
              <a:rPr lang="hr-HR" dirty="0" smtClean="0"/>
              <a:t>Merkur</a:t>
            </a:r>
          </a:p>
          <a:p>
            <a:pPr marL="514350" indent="-514350">
              <a:buAutoNum type="alphaLcParenR"/>
            </a:pPr>
            <a:r>
              <a:rPr lang="hr-HR" dirty="0" smtClean="0"/>
              <a:t>Saturn</a:t>
            </a:r>
          </a:p>
          <a:p>
            <a:pPr marL="514350" indent="-514350">
              <a:buAutoNum type="alphaLcParenR"/>
            </a:pPr>
            <a:r>
              <a:rPr lang="hr-HR" dirty="0" smtClean="0"/>
              <a:t>Uran</a:t>
            </a:r>
            <a:endParaRPr lang="hr-HR" dirty="0"/>
          </a:p>
        </p:txBody>
      </p:sp>
      <p:pic>
        <p:nvPicPr>
          <p:cNvPr id="9218" name="Picture 2" descr="C:\Users\korisnik\Desktop\Slike za MMT\146362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25. Šta predstavlja sledeća karta?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Proizvodnju kalaja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nafte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pšenice</a:t>
            </a:r>
          </a:p>
          <a:p>
            <a:pPr marL="514350" indent="-514350">
              <a:buAutoNum type="alphaLcParenR"/>
            </a:pPr>
            <a:r>
              <a:rPr lang="hr-HR" dirty="0" smtClean="0"/>
              <a:t>Proizvodnju dijamanata</a:t>
            </a:r>
            <a:endParaRPr lang="hr-HR" dirty="0"/>
          </a:p>
        </p:txBody>
      </p:sp>
      <p:pic>
        <p:nvPicPr>
          <p:cNvPr id="10242" name="Picture 2" descr="C:\Users\korisnik\Desktop\Slike za MMT\gem-diamon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28" y="3789040"/>
            <a:ext cx="5374672" cy="27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26. Najveća ravničarska tvrđava u Evropi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Smederevska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Petrovaradinska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Beogradska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Golubačka</a:t>
            </a:r>
            <a:endParaRPr lang="hr-HR" dirty="0"/>
          </a:p>
        </p:txBody>
      </p:sp>
      <p:pic>
        <p:nvPicPr>
          <p:cNvPr id="11266" name="Picture 2" descr="C:\Users\korisnik\Desktop\Slike za MMT\IMG_0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64136"/>
            <a:ext cx="5855956" cy="39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27. Najveće posledice cunamija 2004. godine osetili su stanovnici: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Jugoistočne Azije</a:t>
            </a:r>
          </a:p>
          <a:p>
            <a:pPr marL="514350" indent="-514350">
              <a:buAutoNum type="alphaLcParenR"/>
            </a:pPr>
            <a:r>
              <a:rPr lang="hr-HR" dirty="0" smtClean="0"/>
              <a:t>Jugozapadne Azije</a:t>
            </a:r>
          </a:p>
          <a:p>
            <a:pPr marL="514350" indent="-514350">
              <a:buAutoNum type="alphaLcParenR"/>
            </a:pPr>
            <a:r>
              <a:rPr lang="hr-HR" dirty="0" smtClean="0"/>
              <a:t>Južne Australije</a:t>
            </a:r>
          </a:p>
          <a:p>
            <a:pPr marL="514350" indent="-514350">
              <a:buAutoNum type="alphaLcParenR"/>
            </a:pPr>
            <a:r>
              <a:rPr lang="hr-HR" dirty="0" smtClean="0"/>
              <a:t>Zapadne Australije</a:t>
            </a:r>
            <a:endParaRPr lang="hr-HR" dirty="0"/>
          </a:p>
        </p:txBody>
      </p:sp>
      <p:pic>
        <p:nvPicPr>
          <p:cNvPr id="12290" name="Picture 2" descr="C:\Users\korisnik\Desktop\Slike za MMT\US_Navy_050102-N-9593M-040_A_village_near_the_coast_of_Sumatra_lays_in_ruin_after_the_Tsunami_that_struck_South_East_A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33" y="3501008"/>
            <a:ext cx="4719666" cy="33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28. Građevina sa slike je simbol grada: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Damaska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Jerusalima</a:t>
            </a:r>
          </a:p>
          <a:p>
            <a:pPr marL="514350" indent="-514350">
              <a:buAutoNum type="alphaLcParenR"/>
            </a:pPr>
            <a:r>
              <a:rPr lang="hr-HR" dirty="0" smtClean="0"/>
              <a:t>Amana</a:t>
            </a:r>
          </a:p>
          <a:p>
            <a:pPr marL="514350" indent="-514350">
              <a:buAutoNum type="alphaLcParenR"/>
            </a:pPr>
            <a:r>
              <a:rPr lang="hr-HR" dirty="0" smtClean="0"/>
              <a:t>Bejruta</a:t>
            </a:r>
            <a:endParaRPr lang="hr-HR" dirty="0"/>
          </a:p>
        </p:txBody>
      </p:sp>
      <p:pic>
        <p:nvPicPr>
          <p:cNvPr id="13314" name="Picture 2" descr="C:\Users\korisnik\Desktop\Slike za MMT\z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53" y="2564904"/>
            <a:ext cx="627844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2. Na slici je prikazan klima-dijagram jednog grada. Koji je to grad?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Vankuver</a:t>
            </a:r>
          </a:p>
          <a:p>
            <a:pPr marL="514350" indent="-514350">
              <a:buAutoNum type="alphaLcParenR"/>
            </a:pPr>
            <a:r>
              <a:rPr lang="hr-HR" dirty="0" smtClean="0"/>
              <a:t>Vindhuk</a:t>
            </a:r>
          </a:p>
          <a:p>
            <a:pPr marL="514350" indent="-514350">
              <a:buAutoNum type="alphaLcParenR"/>
            </a:pPr>
            <a:r>
              <a:rPr lang="hr-HR" dirty="0" smtClean="0"/>
              <a:t>Berlin</a:t>
            </a:r>
          </a:p>
          <a:p>
            <a:pPr marL="514350" indent="-514350">
              <a:buAutoNum type="alphaLcParenR"/>
            </a:pPr>
            <a:r>
              <a:rPr lang="hr-HR" dirty="0" smtClean="0"/>
              <a:t>Rabat</a:t>
            </a:r>
            <a:endParaRPr lang="hr-HR" dirty="0"/>
          </a:p>
        </p:txBody>
      </p:sp>
      <p:pic>
        <p:nvPicPr>
          <p:cNvPr id="2050" name="Picture 2" descr="C:\Users\korisnik\Desktop\Slike za MMT\440px-Klimadiagramm-metrisch-deutsch-Windhuk.Namib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57" y="2132856"/>
            <a:ext cx="6587243" cy="47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29. Na prostoru ostrva Borneo zastupljene su: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1 država</a:t>
            </a:r>
          </a:p>
          <a:p>
            <a:pPr marL="514350" indent="-514350">
              <a:buAutoNum type="alphaLcParenR"/>
            </a:pPr>
            <a:r>
              <a:rPr lang="hr-HR" dirty="0" smtClean="0"/>
              <a:t>2 države</a:t>
            </a:r>
          </a:p>
          <a:p>
            <a:pPr marL="514350" indent="-514350">
              <a:buAutoNum type="alphaLcParenR"/>
            </a:pPr>
            <a:r>
              <a:rPr lang="hr-HR" dirty="0" smtClean="0"/>
              <a:t>3 države</a:t>
            </a:r>
          </a:p>
          <a:p>
            <a:pPr marL="514350" indent="-514350">
              <a:buAutoNum type="alphaLcParenR"/>
            </a:pPr>
            <a:r>
              <a:rPr lang="hr-HR" dirty="0" smtClean="0"/>
              <a:t>4 države</a:t>
            </a:r>
            <a:endParaRPr lang="hr-HR" dirty="0"/>
          </a:p>
        </p:txBody>
      </p:sp>
      <p:pic>
        <p:nvPicPr>
          <p:cNvPr id="14338" name="Picture 2" descr="C:\Users\korisnik\Desktop\Slike za MMT\heartofborneominingconcessionsmap_367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499090"/>
            <a:ext cx="5148064" cy="53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30. Uskršnja ostrva pripadaju: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Ekvadoru</a:t>
            </a:r>
          </a:p>
          <a:p>
            <a:pPr marL="514350" indent="-514350">
              <a:buAutoNum type="alphaLcParenR"/>
            </a:pPr>
            <a:r>
              <a:rPr lang="hr-HR" dirty="0" smtClean="0"/>
              <a:t>Čileu</a:t>
            </a:r>
          </a:p>
          <a:p>
            <a:pPr marL="514350" indent="-514350">
              <a:buAutoNum type="alphaLcParenR"/>
            </a:pPr>
            <a:r>
              <a:rPr lang="hr-HR" dirty="0" smtClean="0"/>
              <a:t>Argentini</a:t>
            </a:r>
          </a:p>
          <a:p>
            <a:pPr marL="514350" indent="-514350">
              <a:buAutoNum type="alphaLcParenR"/>
            </a:pPr>
            <a:r>
              <a:rPr lang="hr-HR" dirty="0" smtClean="0"/>
              <a:t>Boliviji</a:t>
            </a:r>
            <a:endParaRPr lang="hr-HR" dirty="0"/>
          </a:p>
        </p:txBody>
      </p:sp>
      <p:pic>
        <p:nvPicPr>
          <p:cNvPr id="15362" name="Picture 2" descr="C:\Users\korisnik\Desktop\Slike za MMT\25277397-Moais-in-Rapa-Nui-National-Park-on-the-slopes-of-Rano-Raruku-volcano-on-Easter-Island-Chile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10" y="2564905"/>
            <a:ext cx="644351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31. Najveću ulogu u stvaranju oblika reljefa sa slike ima: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Vetar</a:t>
            </a:r>
          </a:p>
          <a:p>
            <a:pPr marL="514350" indent="-514350">
              <a:buAutoNum type="alphaLcParenR"/>
            </a:pPr>
            <a:r>
              <a:rPr lang="hr-HR" dirty="0" smtClean="0"/>
              <a:t>Voda</a:t>
            </a:r>
          </a:p>
          <a:p>
            <a:pPr marL="514350" indent="-514350">
              <a:buAutoNum type="alphaLcParenR"/>
            </a:pPr>
            <a:r>
              <a:rPr lang="hr-HR" dirty="0" smtClean="0"/>
              <a:t>Led</a:t>
            </a:r>
          </a:p>
          <a:p>
            <a:pPr marL="514350" indent="-514350">
              <a:buAutoNum type="alphaLcParenR"/>
            </a:pPr>
            <a:r>
              <a:rPr lang="hr-HR" dirty="0" smtClean="0"/>
              <a:t>Unutrašnje sile Zemlje</a:t>
            </a:r>
            <a:endParaRPr lang="hr-HR" dirty="0"/>
          </a:p>
        </p:txBody>
      </p:sp>
      <p:pic>
        <p:nvPicPr>
          <p:cNvPr id="16386" name="Picture 2" descr="C:\Users\korisnik\Desktop\Slike za MMT\Picture-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07" y="2924944"/>
            <a:ext cx="438085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32. Grad sa slike nalazi se na obali reke: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Sava</a:t>
            </a: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Dunav</a:t>
            </a: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Tisa</a:t>
            </a:r>
          </a:p>
          <a:p>
            <a:pPr marL="514350" indent="-514350">
              <a:buAutoNum type="alphaLcParenR"/>
            </a:pPr>
            <a:r>
              <a:rPr lang="hr-HR" dirty="0" smtClean="0"/>
              <a:t>Tamiš</a:t>
            </a:r>
            <a:endParaRPr lang="hr-HR" dirty="0"/>
          </a:p>
        </p:txBody>
      </p:sp>
      <p:pic>
        <p:nvPicPr>
          <p:cNvPr id="1026" name="Picture 2" descr="C:\Users\korisnik\Desktop\Novi Sad tr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55" y="1855622"/>
            <a:ext cx="6629467" cy="49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33. Dzinovska sekvoja karakteristična je 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Afriku</a:t>
            </a:r>
          </a:p>
          <a:p>
            <a:pPr marL="514350" indent="-514350">
              <a:buAutoNum type="alphaLcParenR"/>
            </a:pPr>
            <a:r>
              <a:rPr lang="hr-HR" dirty="0" smtClean="0"/>
              <a:t>Aziju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Severnu Ameriku</a:t>
            </a:r>
          </a:p>
          <a:p>
            <a:pPr marL="514350" indent="-514350">
              <a:buAutoNum type="alphaLcParenR"/>
            </a:pPr>
            <a:r>
              <a:rPr lang="hr-HR" dirty="0" smtClean="0"/>
              <a:t>Evropu</a:t>
            </a:r>
            <a:endParaRPr lang="hr-HR" dirty="0"/>
          </a:p>
        </p:txBody>
      </p:sp>
      <p:pic>
        <p:nvPicPr>
          <p:cNvPr id="18434" name="Picture 2" descr="C:\Users\korisnik\Desktop\Slike za MMT\sekvoja-cudo-prirode-476223-vel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76" y="3284984"/>
            <a:ext cx="5395924" cy="35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34. Most sa slike spaja: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Švedsku i Dansku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Dansku i Nemačku</a:t>
            </a:r>
          </a:p>
          <a:p>
            <a:pPr marL="514350" indent="-514350">
              <a:buAutoNum type="alphaLcParenR"/>
            </a:pPr>
            <a:r>
              <a:rPr lang="hr-HR" dirty="0" smtClean="0"/>
              <a:t>Veliku Britaniju i Francusku</a:t>
            </a:r>
          </a:p>
          <a:p>
            <a:pPr marL="514350" indent="-514350">
              <a:buAutoNum type="alphaLcParenR"/>
            </a:pPr>
            <a:r>
              <a:rPr lang="hr-HR" dirty="0" smtClean="0"/>
              <a:t>Dansku i Norvešku</a:t>
            </a:r>
            <a:endParaRPr lang="hr-HR" dirty="0"/>
          </a:p>
        </p:txBody>
      </p:sp>
      <p:pic>
        <p:nvPicPr>
          <p:cNvPr id="19458" name="Picture 2" descr="C:\Users\korisnik\Desktop\Slike za MMT\fd88103eb0ec3eedc8b99a54c56bc0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99825"/>
            <a:ext cx="5292080" cy="29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35. OPEC predstavlja udruženje zemalja proizvođača: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Uglja</a:t>
            </a:r>
          </a:p>
          <a:p>
            <a:pPr marL="514350" indent="-514350">
              <a:buAutoNum type="alphaLcParenR"/>
            </a:pPr>
            <a:r>
              <a:rPr lang="hr-HR" dirty="0" smtClean="0"/>
              <a:t>Nafte</a:t>
            </a:r>
          </a:p>
          <a:p>
            <a:pPr marL="514350" indent="-514350">
              <a:buAutoNum type="alphaLcParenR"/>
            </a:pPr>
            <a:r>
              <a:rPr lang="hr-HR" dirty="0" smtClean="0"/>
              <a:t>Zlata</a:t>
            </a:r>
          </a:p>
          <a:p>
            <a:pPr marL="514350" indent="-514350">
              <a:buAutoNum type="alphaLcParenR"/>
            </a:pPr>
            <a:r>
              <a:rPr lang="hr-HR" dirty="0" smtClean="0"/>
              <a:t>Srebra</a:t>
            </a:r>
            <a:endParaRPr lang="hr-HR" dirty="0"/>
          </a:p>
        </p:txBody>
      </p:sp>
      <p:pic>
        <p:nvPicPr>
          <p:cNvPr id="20482" name="Picture 2" descr="C:\Users\korisnik\Desktop\Slike za MMT\preuzm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7" y="2132856"/>
            <a:ext cx="676614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36. Od ponuđenih opština zaokruži onu gde vlada „bela kuga”: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Preševo</a:t>
            </a:r>
          </a:p>
          <a:p>
            <a:pPr marL="514350" indent="-514350">
              <a:buAutoNum type="alphaLcParenR"/>
            </a:pPr>
            <a:r>
              <a:rPr lang="hr-HR" dirty="0" smtClean="0"/>
              <a:t>Tutin</a:t>
            </a:r>
          </a:p>
          <a:p>
            <a:pPr marL="514350" indent="-514350">
              <a:buAutoNum type="alphaLcParenR"/>
            </a:pPr>
            <a:r>
              <a:rPr lang="hr-HR" dirty="0" smtClean="0"/>
              <a:t>Crna Trava</a:t>
            </a:r>
          </a:p>
          <a:p>
            <a:pPr marL="514350" indent="-514350">
              <a:buAutoNum type="alphaLcParenR"/>
            </a:pPr>
            <a:r>
              <a:rPr lang="hr-HR" dirty="0" smtClean="0"/>
              <a:t>Novi Pazar</a:t>
            </a:r>
            <a:endParaRPr lang="hr-HR" dirty="0"/>
          </a:p>
        </p:txBody>
      </p:sp>
      <p:pic>
        <p:nvPicPr>
          <p:cNvPr id="21506" name="Picture 2" descr="C:\Users\korisnik\Desktop\Slike za MMT\Crna_Trava,_varoš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6919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37. Izbaci uljeza: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Kopaonik</a:t>
            </a:r>
          </a:p>
          <a:p>
            <a:pPr marL="514350" indent="-514350">
              <a:buAutoNum type="alphaLcParenR"/>
            </a:pPr>
            <a:r>
              <a:rPr lang="hr-HR" dirty="0" smtClean="0"/>
              <a:t>Željin</a:t>
            </a:r>
          </a:p>
          <a:p>
            <a:pPr marL="514350" indent="-514350">
              <a:buAutoNum type="alphaLcParenR"/>
            </a:pPr>
            <a:r>
              <a:rPr lang="hr-HR" dirty="0" smtClean="0"/>
              <a:t>Goč</a:t>
            </a:r>
          </a:p>
          <a:p>
            <a:pPr marL="514350" indent="-514350">
              <a:buAutoNum type="alphaLcParenR"/>
            </a:pPr>
            <a:r>
              <a:rPr lang="hr-HR" dirty="0" smtClean="0"/>
              <a:t>Radan</a:t>
            </a:r>
            <a:endParaRPr lang="hr-HR" dirty="0"/>
          </a:p>
        </p:txBody>
      </p:sp>
      <p:pic>
        <p:nvPicPr>
          <p:cNvPr id="22530" name="Picture 2" descr="C:\Users\korisnik\Desktop\Slike za MMT\490x370_radan-pla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4844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38. U kojoj od ovih država, glavni grad nije i najmnogoljudniji: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Bugarska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Poljska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Hrvatska</a:t>
            </a:r>
          </a:p>
          <a:p>
            <a:pPr marL="514350" indent="-514350">
              <a:buAutoNum type="alphaLcParenR"/>
            </a:pPr>
            <a:r>
              <a:rPr lang="hr-HR" dirty="0" smtClean="0"/>
              <a:t>Turska</a:t>
            </a:r>
            <a:endParaRPr lang="hr-HR" dirty="0"/>
          </a:p>
        </p:txBody>
      </p:sp>
      <p:pic>
        <p:nvPicPr>
          <p:cNvPr id="23554" name="Picture 2" descr="C:\Users\korisnik\Desktop\Slike za MMT\Ankara-Turke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09" y="2420889"/>
            <a:ext cx="651319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3. Tip pustinje prikazan na slici 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hr-HR" dirty="0" smtClean="0"/>
              <a:t>Hamada</a:t>
            </a:r>
          </a:p>
          <a:p>
            <a:pPr marL="514350" indent="-514350">
              <a:buAutoNum type="alphaLcParenR"/>
            </a:pPr>
            <a:r>
              <a:rPr lang="hr-HR" dirty="0" smtClean="0"/>
              <a:t>Serir</a:t>
            </a:r>
          </a:p>
          <a:p>
            <a:pPr marL="514350" indent="-514350">
              <a:buAutoNum type="alphaLcParenR"/>
            </a:pPr>
            <a:r>
              <a:rPr lang="hr-HR" dirty="0" smtClean="0"/>
              <a:t>Erg</a:t>
            </a:r>
          </a:p>
          <a:p>
            <a:pPr marL="514350" indent="-514350">
              <a:buAutoNum type="alphaLcParenR"/>
            </a:pPr>
            <a:r>
              <a:rPr lang="hr-HR" dirty="0" smtClean="0"/>
              <a:t>Nijedan od navedenih</a:t>
            </a:r>
            <a:endParaRPr lang="hr-HR" dirty="0"/>
          </a:p>
        </p:txBody>
      </p:sp>
      <p:pic>
        <p:nvPicPr>
          <p:cNvPr id="3074" name="Picture 2" descr="C:\Users\korisnik\Desktop\Slike za MMT\Merzouga_Dunes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59623"/>
            <a:ext cx="486003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39. Koju od navedenih država preseca ekvator?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Indoneziju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Indiju</a:t>
            </a:r>
          </a:p>
          <a:p>
            <a:pPr marL="514350" indent="-514350">
              <a:buAutoNum type="alphaLcParenR"/>
            </a:pPr>
            <a:r>
              <a:rPr lang="hr-HR" dirty="0" smtClean="0"/>
              <a:t>Maldive</a:t>
            </a:r>
          </a:p>
          <a:p>
            <a:pPr marL="514350" indent="-514350">
              <a:buAutoNum type="alphaLcParenR"/>
            </a:pPr>
            <a:r>
              <a:rPr lang="hr-HR" dirty="0" smtClean="0"/>
              <a:t>Čad</a:t>
            </a:r>
            <a:endParaRPr lang="hr-HR" dirty="0"/>
          </a:p>
        </p:txBody>
      </p:sp>
      <p:pic>
        <p:nvPicPr>
          <p:cNvPr id="24579" name="Picture 3" descr="C:\Users\korisnik\Desktop\Slike za MMT\preuzm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133873"/>
            <a:ext cx="5724128" cy="5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40. Oblast visokih trava naziva se: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Stepa</a:t>
            </a:r>
          </a:p>
          <a:p>
            <a:pPr marL="514350" indent="-514350">
              <a:buAutoNum type="alphaLcParenR"/>
            </a:pPr>
            <a:r>
              <a:rPr lang="hr-HR" dirty="0" smtClean="0"/>
              <a:t>Tajga</a:t>
            </a:r>
          </a:p>
          <a:p>
            <a:pPr marL="514350" indent="-514350">
              <a:buAutoNum type="alphaLcParenR"/>
            </a:pPr>
            <a:r>
              <a:rPr lang="hr-HR" dirty="0" smtClean="0"/>
              <a:t>Savana</a:t>
            </a:r>
          </a:p>
          <a:p>
            <a:pPr marL="514350" indent="-514350">
              <a:buAutoNum type="alphaLcParenR"/>
            </a:pPr>
            <a:r>
              <a:rPr lang="hr-HR" dirty="0" smtClean="0"/>
              <a:t>Tundra</a:t>
            </a:r>
            <a:endParaRPr lang="hr-HR" dirty="0"/>
          </a:p>
        </p:txBody>
      </p:sp>
      <p:pic>
        <p:nvPicPr>
          <p:cNvPr id="25602" name="Picture 2" descr="C:\Users\korisnik\Desktop\Slike za MMT\savana-ke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2996953"/>
            <a:ext cx="672550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4. Životinja sa slike karakteristična je za 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Madagaskar</a:t>
            </a:r>
          </a:p>
          <a:p>
            <a:pPr marL="514350" indent="-514350">
              <a:buAutoNum type="alphaLcParenR"/>
            </a:pPr>
            <a:r>
              <a:rPr lang="hr-HR" dirty="0" smtClean="0"/>
              <a:t>Saharu</a:t>
            </a:r>
          </a:p>
          <a:p>
            <a:pPr marL="514350" indent="-514350">
              <a:buAutoNum type="alphaLcParenR"/>
            </a:pPr>
            <a:r>
              <a:rPr lang="hr-HR" dirty="0" smtClean="0"/>
              <a:t>Borneo</a:t>
            </a:r>
          </a:p>
          <a:p>
            <a:pPr marL="514350" indent="-514350">
              <a:buAutoNum type="alphaLcParenR"/>
            </a:pPr>
            <a:r>
              <a:rPr lang="hr-HR" dirty="0" smtClean="0"/>
              <a:t>Sibir</a:t>
            </a:r>
            <a:endParaRPr lang="hr-HR" dirty="0"/>
          </a:p>
        </p:txBody>
      </p:sp>
      <p:pic>
        <p:nvPicPr>
          <p:cNvPr id="4098" name="Picture 2" descr="C:\Users\korisnik\Desktop\Slike za MMT\230px-Ring_tailed_lemur_and_tw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06" y="2364118"/>
            <a:ext cx="5814845" cy="44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 smtClean="0"/>
              <a:t>5. Na sledećoj karti prikazano 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Rasprostranjenje budizma</a:t>
            </a:r>
          </a:p>
          <a:p>
            <a:pPr marL="514350" indent="-514350">
              <a:buAutoNum type="alphaLcParenR"/>
            </a:pPr>
            <a:r>
              <a:rPr lang="hr-HR" dirty="0" smtClean="0"/>
              <a:t>Rasprostranjenje islama</a:t>
            </a:r>
          </a:p>
          <a:p>
            <a:pPr marL="514350" indent="-514350">
              <a:buAutoNum type="alphaLcParenR"/>
            </a:pPr>
            <a:r>
              <a:rPr lang="hr-HR" dirty="0" smtClean="0"/>
              <a:t>Rasprostranjenje hrišćanstva</a:t>
            </a:r>
          </a:p>
          <a:p>
            <a:pPr marL="514350" indent="-514350">
              <a:buAutoNum type="alphaLcParenR"/>
            </a:pPr>
            <a:r>
              <a:rPr lang="hr-HR" dirty="0" smtClean="0"/>
              <a:t>Rasprostranjenje hinduizma</a:t>
            </a:r>
            <a:endParaRPr lang="hr-HR" dirty="0"/>
          </a:p>
        </p:txBody>
      </p:sp>
      <p:pic>
        <p:nvPicPr>
          <p:cNvPr id="5123" name="Picture 3" descr="C:\Users\korisnik\Desktop\Slike za MMT\World_Muslim_Population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47" y="3933056"/>
            <a:ext cx="590465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6. Predstavnik kog naroda je prikazan na slici?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Maorskog</a:t>
            </a:r>
          </a:p>
          <a:p>
            <a:pPr marL="514350" indent="-514350">
              <a:buAutoNum type="alphaLcParenR"/>
            </a:pPr>
            <a:r>
              <a:rPr lang="hr-HR" dirty="0" smtClean="0"/>
              <a:t>Pigmejskog</a:t>
            </a:r>
          </a:p>
          <a:p>
            <a:pPr marL="514350" indent="-514350">
              <a:buAutoNum type="alphaLcParenR"/>
            </a:pPr>
            <a:r>
              <a:rPr lang="hr-HR" dirty="0" smtClean="0"/>
              <a:t>Aboridzinskog</a:t>
            </a:r>
          </a:p>
          <a:p>
            <a:pPr marL="514350" indent="-514350">
              <a:buAutoNum type="alphaLcParenR"/>
            </a:pPr>
            <a:r>
              <a:rPr lang="hr-HR" dirty="0" smtClean="0"/>
              <a:t>Bušmanskog</a:t>
            </a:r>
            <a:endParaRPr lang="hr-HR" dirty="0"/>
          </a:p>
        </p:txBody>
      </p:sp>
      <p:pic>
        <p:nvPicPr>
          <p:cNvPr id="6146" name="Picture 2" descr="C:\Users\korisnik\Desktop\Slike za MMT\di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61856"/>
            <a:ext cx="5737958" cy="38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7. Sokobanja se nalazi u podnožju planine: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Kopaonik</a:t>
            </a:r>
          </a:p>
          <a:p>
            <a:pPr marL="514350" indent="-514350">
              <a:buAutoNum type="alphaLcParenR"/>
            </a:pPr>
            <a:r>
              <a:rPr lang="hr-HR" dirty="0" smtClean="0"/>
              <a:t>Radan</a:t>
            </a:r>
          </a:p>
          <a:p>
            <a:pPr marL="514350" indent="-514350">
              <a:buAutoNum type="alphaLcParenR"/>
            </a:pPr>
            <a:r>
              <a:rPr lang="hr-HR" dirty="0" smtClean="0"/>
              <a:t>Ozren</a:t>
            </a:r>
          </a:p>
          <a:p>
            <a:pPr marL="514350" indent="-514350">
              <a:buAutoNum type="alphaLcParenR"/>
            </a:pPr>
            <a:r>
              <a:rPr lang="hr-HR" dirty="0" smtClean="0"/>
              <a:t>Miroč</a:t>
            </a:r>
            <a:endParaRPr lang="hr-HR" dirty="0"/>
          </a:p>
        </p:txBody>
      </p:sp>
      <p:pic>
        <p:nvPicPr>
          <p:cNvPr id="7170" name="Picture 2" descr="C:\Users\korisnik\Desktop\Slike za MMT\Centar-Sokob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85" y="2420888"/>
            <a:ext cx="5948015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r-HR" dirty="0" smtClean="0"/>
              <a:t>8. Koji od navedenih manastira se ne nalazi u Raškom okrugu?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Žiča</a:t>
            </a:r>
          </a:p>
          <a:p>
            <a:pPr marL="514350" indent="-514350">
              <a:buAutoNum type="alphaLcParenR"/>
            </a:pPr>
            <a:r>
              <a:rPr lang="hr-HR" dirty="0" smtClean="0"/>
              <a:t>Studenica</a:t>
            </a:r>
          </a:p>
          <a:p>
            <a:pPr marL="514350" indent="-514350">
              <a:buAutoNum type="alphaLcParenR"/>
            </a:pPr>
            <a:r>
              <a:rPr lang="hr-HR" dirty="0" smtClean="0"/>
              <a:t>Gradac</a:t>
            </a:r>
          </a:p>
          <a:p>
            <a:pPr marL="514350" indent="-514350">
              <a:buAutoNum type="alphaLcParenR"/>
            </a:pPr>
            <a:r>
              <a:rPr lang="hr-HR" dirty="0" smtClean="0"/>
              <a:t>Ljubostinja</a:t>
            </a:r>
            <a:endParaRPr lang="hr-HR" dirty="0"/>
          </a:p>
        </p:txBody>
      </p:sp>
      <p:pic>
        <p:nvPicPr>
          <p:cNvPr id="8194" name="Picture 2" descr="C:\Users\korisnik\Desktop\Slike za MMT\ljubostinj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40923"/>
            <a:ext cx="6278754" cy="48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572</Words>
  <Application>Microsoft Office PowerPoint</Application>
  <PresentationFormat>On-screen Show (4:3)</PresentationFormat>
  <Paragraphs>198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Multimedijalni test</vt:lpstr>
      <vt:lpstr>1. Koji tip ušća je prikazan na slici?</vt:lpstr>
      <vt:lpstr>2. Na slici je prikazan klima-dijagram jednog grada. Koji je to grad?</vt:lpstr>
      <vt:lpstr>3. Tip pustinje prikazan na slici je?</vt:lpstr>
      <vt:lpstr>4. Životinja sa slike karakteristična je za :</vt:lpstr>
      <vt:lpstr>5. Na sledećoj karti prikazano je:</vt:lpstr>
      <vt:lpstr>6. Predstavnik kog naroda je prikazan na slici?</vt:lpstr>
      <vt:lpstr>7. Sokobanja se nalazi u podnožju planine: </vt:lpstr>
      <vt:lpstr>8. Koji od navedenih manastira se ne nalazi u Raškom okrugu?</vt:lpstr>
      <vt:lpstr>9. Dolina reke Vratne poznata je po:</vt:lpstr>
      <vt:lpstr>10. Pećina Risovača nalazi se u:</vt:lpstr>
      <vt:lpstr>11. Šta predstavlja sledeća karta?</vt:lpstr>
      <vt:lpstr>12. Slovaci čine većinu u jednoj od navedenih opština:</vt:lpstr>
      <vt:lpstr>13. Koji oblik reljefa je prikazan na slici?</vt:lpstr>
      <vt:lpstr>14.  Izbaci uljeza: </vt:lpstr>
      <vt:lpstr>15. Pejzaž na slici karakterističan je za:</vt:lpstr>
      <vt:lpstr>16. Batat-slatki krompir se najviše proizvodi u:</vt:lpstr>
      <vt:lpstr>17. Voće sa slike se u Srbiji najviše gaji u:</vt:lpstr>
      <vt:lpstr>18. Ohridsko jezero, po načinu postanka  je:</vt:lpstr>
      <vt:lpstr>19. Građevina sa slike pripada kojoj civilizaciji?</vt:lpstr>
      <vt:lpstr>20. Jedna navedenih zemalja je anglofonska:</vt:lpstr>
      <vt:lpstr>21. Koji tip oblaka se nalazi se na slici?</vt:lpstr>
      <vt:lpstr>22. Izbaci uljeza: </vt:lpstr>
      <vt:lpstr>23. Pronađi francusku koloniju:</vt:lpstr>
      <vt:lpstr>24. Najmanja planeta u Sunčevom sistemu je:</vt:lpstr>
      <vt:lpstr>25. Šta predstavlja sledeća karta?</vt:lpstr>
      <vt:lpstr>26. Najveća ravničarska tvrđava u Evropi je:</vt:lpstr>
      <vt:lpstr>27. Najveće posledice cunamija 2004. godine osetili su stanovnici:</vt:lpstr>
      <vt:lpstr>28. Građevina sa slike je simbol grada:</vt:lpstr>
      <vt:lpstr>29. Na prostoru ostrva Borneo zastupljene su:</vt:lpstr>
      <vt:lpstr>30. Uskršnja ostrva pripadaju:</vt:lpstr>
      <vt:lpstr>31. Najveću ulogu u stvaranju oblika reljefa sa slike ima:</vt:lpstr>
      <vt:lpstr>32. Grad sa slike nalazi se na obali reke:</vt:lpstr>
      <vt:lpstr>33. Dzinovska sekvoja karakteristična je za:</vt:lpstr>
      <vt:lpstr>34. Most sa slike spaja:</vt:lpstr>
      <vt:lpstr>35. OPEC predstavlja udruženje zemalja proizvođača:</vt:lpstr>
      <vt:lpstr>36. Od ponuđenih opština zaokruži onu gde vlada „bela kuga”:</vt:lpstr>
      <vt:lpstr>37. Izbaci uljeza:</vt:lpstr>
      <vt:lpstr>38. U kojoj od ovih država, glavni grad nije i najmnogoljudniji:</vt:lpstr>
      <vt:lpstr>39. Koju od navedenih država preseca ekvator?</vt:lpstr>
      <vt:lpstr>40. Oblast visokih trava naziva se: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Multimedijalni test</dc:title>
  <dc:creator>korisnik</dc:creator>
  <cp:lastModifiedBy>korisnik</cp:lastModifiedBy>
  <cp:revision>65</cp:revision>
  <dcterms:created xsi:type="dcterms:W3CDTF">2016-05-10T11:52:39Z</dcterms:created>
  <dcterms:modified xsi:type="dcterms:W3CDTF">2016-05-16T18:34:21Z</dcterms:modified>
</cp:coreProperties>
</file>